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9" r:id="rId6"/>
    <p:sldId id="257" r:id="rId7"/>
    <p:sldId id="258" r:id="rId8"/>
    <p:sldId id="260" r:id="rId9"/>
    <p:sldId id="264" r:id="rId10"/>
    <p:sldId id="265" r:id="rId11"/>
    <p:sldId id="267" r:id="rId12"/>
    <p:sldId id="266" r:id="rId13"/>
    <p:sldId id="261" r:id="rId14"/>
    <p:sldId id="268" r:id="rId15"/>
    <p:sldId id="269" r:id="rId16"/>
    <p:sldId id="262" r:id="rId17"/>
    <p:sldId id="263" r:id="rId18"/>
  </p:sldIdLst>
  <p:sldSz cx="18288000" cy="10287000"/>
  <p:notesSz cx="6858000" cy="9144000"/>
  <p:embeddedFontLst>
    <p:embeddedFont>
      <p:font typeface="Baloo" panose="020B0604020202020204" charset="0"/>
      <p:regular r:id="rId19"/>
    </p:embeddedFont>
    <p:embeddedFont>
      <p:font typeface="Nexa 1" panose="020B0604020202020204" charset="0"/>
      <p:regular r:id="rId20"/>
    </p:embeddedFont>
    <p:embeddedFont>
      <p:font typeface="Nexa 2" panose="020B0604020202020204" charset="0"/>
      <p:regular r:id="rId21"/>
    </p:embeddedFont>
    <p:embeddedFont>
      <p:font typeface="Nexa 3" panose="020B0604020202020204" charset="0"/>
      <p:regular r:id="rId22"/>
    </p:embeddedFont>
    <p:embeddedFont>
      <p:font typeface="Nexa 3 Bold" panose="020B0604020202020204" charset="0"/>
      <p:regular r:id="rId23"/>
    </p:embeddedFont>
    <p:embeddedFont>
      <p:font typeface="Nexa Extra Light" panose="00000200000000000000" pitchFamily="2" charset="0"/>
      <p:regular r:id="rId24"/>
    </p:embeddedFont>
    <p:embeddedFont>
      <p:font typeface="Segoe UI Emoji" panose="020B0502040204020203" pitchFamily="3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02643F-B87F-4C4F-9CAA-2830F481ABA1}" v="2" dt="2025-10-08T07:25:55.5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22" autoAdjust="0"/>
  </p:normalViewPr>
  <p:slideViewPr>
    <p:cSldViewPr>
      <p:cViewPr varScale="1">
        <p:scale>
          <a:sx n="55" d="100"/>
          <a:sy n="55" d="100"/>
        </p:scale>
        <p:origin x="68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a:t>Klik om stijl te bewerken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a:t>Klik om stijl te bewerken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a:t>Klik om stijl te bewerken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a:t>Klik om stijl te bewerken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3.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3.png"/><Relationship Id="rId5" Type="http://schemas.openxmlformats.org/officeDocument/2006/relationships/image" Target="../media/image15.png"/><Relationship Id="rId15" Type="http://schemas.openxmlformats.org/officeDocument/2006/relationships/image" Target="../media/image27.svg"/><Relationship Id="rId10" Type="http://schemas.openxmlformats.org/officeDocument/2006/relationships/image" Target="../media/image31.svg"/><Relationship Id="rId4" Type="http://schemas.openxmlformats.org/officeDocument/2006/relationships/image" Target="../media/image14.svg"/><Relationship Id="rId9" Type="http://schemas.openxmlformats.org/officeDocument/2006/relationships/image" Target="../media/image30.png"/><Relationship Id="rId1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svg"/><Relationship Id="rId2" Type="http://schemas.openxmlformats.org/officeDocument/2006/relationships/image" Target="../media/image1.jpe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1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svg"/><Relationship Id="rId2" Type="http://schemas.openxmlformats.org/officeDocument/2006/relationships/image" Target="../media/image1.jpe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13.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31.svg"/><Relationship Id="rId18" Type="http://schemas.openxmlformats.org/officeDocument/2006/relationships/image" Target="../media/image34.png"/><Relationship Id="rId3" Type="http://schemas.openxmlformats.org/officeDocument/2006/relationships/image" Target="../media/image13.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30.png"/><Relationship Id="rId17" Type="http://schemas.openxmlformats.org/officeDocument/2006/relationships/image" Target="../media/image33.png"/><Relationship Id="rId2" Type="http://schemas.openxmlformats.org/officeDocument/2006/relationships/image" Target="../media/image1.jpe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0.svg"/><Relationship Id="rId5" Type="http://schemas.openxmlformats.org/officeDocument/2006/relationships/image" Target="../media/image15.png"/><Relationship Id="rId15" Type="http://schemas.openxmlformats.org/officeDocument/2006/relationships/image" Target="../media/image27.svg"/><Relationship Id="rId10" Type="http://schemas.openxmlformats.org/officeDocument/2006/relationships/image" Target="../media/image19.png"/><Relationship Id="rId19" Type="http://schemas.openxmlformats.org/officeDocument/2006/relationships/image" Target="../media/image35.png"/><Relationship Id="rId4" Type="http://schemas.openxmlformats.org/officeDocument/2006/relationships/image" Target="../media/image14.svg"/><Relationship Id="rId9" Type="http://schemas.openxmlformats.org/officeDocument/2006/relationships/image" Target="../media/image25.png"/><Relationship Id="rId14" Type="http://schemas.openxmlformats.org/officeDocument/2006/relationships/image" Target="../media/image26.png"/><Relationship Id="rId22"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svg"/><Relationship Id="rId2" Type="http://schemas.openxmlformats.org/officeDocument/2006/relationships/image" Target="../media/image1.jpe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19" Type="http://schemas.openxmlformats.org/officeDocument/2006/relationships/image" Target="../media/image29.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svg"/><Relationship Id="rId2" Type="http://schemas.openxmlformats.org/officeDocument/2006/relationships/image" Target="../media/image1.jpe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31.svg"/><Relationship Id="rId17" Type="http://schemas.openxmlformats.org/officeDocument/2006/relationships/image" Target="../media/image27.svg"/><Relationship Id="rId2" Type="http://schemas.openxmlformats.org/officeDocument/2006/relationships/image" Target="../media/image1.jpe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30.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31.svg"/><Relationship Id="rId17" Type="http://schemas.openxmlformats.org/officeDocument/2006/relationships/image" Target="../media/image27.svg"/><Relationship Id="rId2" Type="http://schemas.openxmlformats.org/officeDocument/2006/relationships/image" Target="../media/image1.jpe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30.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31.svg"/><Relationship Id="rId17" Type="http://schemas.openxmlformats.org/officeDocument/2006/relationships/image" Target="../media/image27.svg"/><Relationship Id="rId2" Type="http://schemas.openxmlformats.org/officeDocument/2006/relationships/image" Target="../media/image1.jpe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30.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svg"/><Relationship Id="rId2" Type="http://schemas.openxmlformats.org/officeDocument/2006/relationships/image" Target="../media/image1.jpe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8.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31.svg"/><Relationship Id="rId17" Type="http://schemas.openxmlformats.org/officeDocument/2006/relationships/image" Target="../media/image27.svg"/><Relationship Id="rId2" Type="http://schemas.openxmlformats.org/officeDocument/2006/relationships/image" Target="../media/image1.jpe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30.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9.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hyperlink" Target="https://www.rijksoverheid.nl/onderwerpen/armoedebestrijding/vraag-en-antwoord/kan-ik-ondersteuning-krijgen-bij-een-laag-inkomen" TargetMode="External"/><Relationship Id="rId18" Type="http://schemas.openxmlformats.org/officeDocument/2006/relationships/image" Target="../media/image23.png"/><Relationship Id="rId3" Type="http://schemas.openxmlformats.org/officeDocument/2006/relationships/image" Target="../media/image13.png"/><Relationship Id="rId21" Type="http://schemas.openxmlformats.org/officeDocument/2006/relationships/image" Target="../media/image26.png"/><Relationship Id="rId7" Type="http://schemas.openxmlformats.org/officeDocument/2006/relationships/image" Target="../media/image17.png"/><Relationship Id="rId12" Type="http://schemas.openxmlformats.org/officeDocument/2006/relationships/hyperlink" Target="https://www.aow.nu/nieuws/kortingen-voor-aowers/" TargetMode="External"/><Relationship Id="rId17" Type="http://schemas.openxmlformats.org/officeDocument/2006/relationships/image" Target="../media/image31.svg"/><Relationship Id="rId2" Type="http://schemas.openxmlformats.org/officeDocument/2006/relationships/image" Target="../media/image1.jpeg"/><Relationship Id="rId16" Type="http://schemas.openxmlformats.org/officeDocument/2006/relationships/image" Target="../media/image30.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hyperlink" Target="https://bieb.knab.nl/inkomsten-uitgaven/ouderenkorting-en-alleenstaandeouderenkorting-zo-zit-het" TargetMode="External"/><Relationship Id="rId5" Type="http://schemas.openxmlformats.org/officeDocument/2006/relationships/image" Target="../media/image15.png"/><Relationship Id="rId15" Type="http://schemas.openxmlformats.org/officeDocument/2006/relationships/image" Target="../media/image20.svg"/><Relationship Id="rId10" Type="http://schemas.openxmlformats.org/officeDocument/2006/relationships/hyperlink" Target="https://www.zilverschild.nl/welzijn/welke-seniorenkortingen-zijn-er/" TargetMode="External"/><Relationship Id="rId19" Type="http://schemas.openxmlformats.org/officeDocument/2006/relationships/image" Target="../media/image24.svg"/><Relationship Id="rId4" Type="http://schemas.openxmlformats.org/officeDocument/2006/relationships/image" Target="../media/image14.svg"/><Relationship Id="rId9" Type="http://schemas.openxmlformats.org/officeDocument/2006/relationships/hyperlink" Target="https://www.maxvandaag.nl/sessies/themas/consument/50-60-65-of-67-plus-welke-seniorenkortingen-kunt-u-dan-krijgen/" TargetMode="External"/><Relationship Id="rId14" Type="http://schemas.openxmlformats.org/officeDocument/2006/relationships/image" Target="../media/image19.png"/><Relationship Id="rId22"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568" y="-5194017"/>
            <a:ext cx="19048038" cy="16131205"/>
          </a:xfrm>
          <a:custGeom>
            <a:avLst/>
            <a:gdLst/>
            <a:ahLst/>
            <a:cxnLst/>
            <a:rect l="l" t="t" r="r" b="b"/>
            <a:pathLst>
              <a:path w="19048038" h="16131205">
                <a:moveTo>
                  <a:pt x="0" y="0"/>
                </a:moveTo>
                <a:lnTo>
                  <a:pt x="19048039" y="0"/>
                </a:lnTo>
                <a:lnTo>
                  <a:pt x="19048039" y="16131205"/>
                </a:lnTo>
                <a:lnTo>
                  <a:pt x="0" y="16131205"/>
                </a:lnTo>
                <a:lnTo>
                  <a:pt x="0" y="0"/>
                </a:lnTo>
                <a:close/>
              </a:path>
            </a:pathLst>
          </a:custGeom>
          <a:blipFill>
            <a:blip r:embed="rId2"/>
            <a:stretch>
              <a:fillRect l="-22748" t="-12122" r="-24235" b="-10455"/>
            </a:stretch>
          </a:blipFill>
        </p:spPr>
        <p:txBody>
          <a:bodyPr/>
          <a:lstStyle/>
          <a:p>
            <a:endParaRPr lang="nl-NL"/>
          </a:p>
        </p:txBody>
      </p:sp>
      <p:sp>
        <p:nvSpPr>
          <p:cNvPr id="3" name="Freeform 3"/>
          <p:cNvSpPr/>
          <p:nvPr/>
        </p:nvSpPr>
        <p:spPr>
          <a:xfrm>
            <a:off x="6403531" y="1240803"/>
            <a:ext cx="3240427" cy="1372763"/>
          </a:xfrm>
          <a:custGeom>
            <a:avLst/>
            <a:gdLst/>
            <a:ahLst/>
            <a:cxnLst/>
            <a:rect l="l" t="t" r="r" b="b"/>
            <a:pathLst>
              <a:path w="3240427" h="1372763">
                <a:moveTo>
                  <a:pt x="0" y="0"/>
                </a:moveTo>
                <a:lnTo>
                  <a:pt x="3240427" y="0"/>
                </a:lnTo>
                <a:lnTo>
                  <a:pt x="3240427" y="1372763"/>
                </a:lnTo>
                <a:lnTo>
                  <a:pt x="0" y="1372763"/>
                </a:lnTo>
                <a:lnTo>
                  <a:pt x="0" y="0"/>
                </a:lnTo>
                <a:close/>
              </a:path>
            </a:pathLst>
          </a:custGeom>
          <a:blipFill>
            <a:blip r:embed="rId3"/>
            <a:stretch>
              <a:fillRect/>
            </a:stretch>
          </a:blipFill>
        </p:spPr>
        <p:txBody>
          <a:bodyPr/>
          <a:lstStyle/>
          <a:p>
            <a:endParaRPr lang="nl-NL"/>
          </a:p>
        </p:txBody>
      </p:sp>
      <p:sp>
        <p:nvSpPr>
          <p:cNvPr id="4" name="Freeform 4"/>
          <p:cNvSpPr/>
          <p:nvPr/>
        </p:nvSpPr>
        <p:spPr>
          <a:xfrm>
            <a:off x="-1206800" y="4984975"/>
            <a:ext cx="11946643" cy="3236454"/>
          </a:xfrm>
          <a:custGeom>
            <a:avLst/>
            <a:gdLst/>
            <a:ahLst/>
            <a:cxnLst/>
            <a:rect l="l" t="t" r="r" b="b"/>
            <a:pathLst>
              <a:path w="11946643" h="3236454">
                <a:moveTo>
                  <a:pt x="0" y="0"/>
                </a:moveTo>
                <a:lnTo>
                  <a:pt x="11946643" y="0"/>
                </a:lnTo>
                <a:lnTo>
                  <a:pt x="11946643" y="3236454"/>
                </a:lnTo>
                <a:lnTo>
                  <a:pt x="0" y="3236454"/>
                </a:lnTo>
                <a:lnTo>
                  <a:pt x="0" y="0"/>
                </a:lnTo>
                <a:close/>
              </a:path>
            </a:pathLst>
          </a:custGeom>
          <a:blipFill>
            <a:blip r:embed="rId4">
              <a:alphaModFix amt="19999"/>
              <a:extLst>
                <a:ext uri="{96DAC541-7B7A-43D3-8B79-37D633B846F1}">
                  <asvg:svgBlip xmlns:asvg="http://schemas.microsoft.com/office/drawing/2016/SVG/main" r:embed="rId5"/>
                </a:ext>
              </a:extLst>
            </a:blip>
            <a:stretch>
              <a:fillRect/>
            </a:stretch>
          </a:blipFill>
        </p:spPr>
        <p:txBody>
          <a:bodyPr/>
          <a:lstStyle/>
          <a:p>
            <a:endParaRPr lang="nl-NL"/>
          </a:p>
        </p:txBody>
      </p:sp>
      <p:sp>
        <p:nvSpPr>
          <p:cNvPr id="5" name="Freeform 5"/>
          <p:cNvSpPr/>
          <p:nvPr/>
        </p:nvSpPr>
        <p:spPr>
          <a:xfrm>
            <a:off x="-1284388" y="4924996"/>
            <a:ext cx="11946643" cy="3236454"/>
          </a:xfrm>
          <a:custGeom>
            <a:avLst/>
            <a:gdLst/>
            <a:ahLst/>
            <a:cxnLst/>
            <a:rect l="l" t="t" r="r" b="b"/>
            <a:pathLst>
              <a:path w="11946643" h="3236454">
                <a:moveTo>
                  <a:pt x="0" y="0"/>
                </a:moveTo>
                <a:lnTo>
                  <a:pt x="11946643" y="0"/>
                </a:lnTo>
                <a:lnTo>
                  <a:pt x="11946643" y="3236454"/>
                </a:lnTo>
                <a:lnTo>
                  <a:pt x="0" y="32364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dirty="0"/>
          </a:p>
        </p:txBody>
      </p:sp>
      <p:sp>
        <p:nvSpPr>
          <p:cNvPr id="6" name="Freeform 6"/>
          <p:cNvSpPr/>
          <p:nvPr/>
        </p:nvSpPr>
        <p:spPr>
          <a:xfrm>
            <a:off x="1028700" y="-2646320"/>
            <a:ext cx="4458043" cy="6270905"/>
          </a:xfrm>
          <a:custGeom>
            <a:avLst/>
            <a:gdLst/>
            <a:ahLst/>
            <a:cxnLst/>
            <a:rect l="l" t="t" r="r" b="b"/>
            <a:pathLst>
              <a:path w="4458043" h="6270905">
                <a:moveTo>
                  <a:pt x="0" y="0"/>
                </a:moveTo>
                <a:lnTo>
                  <a:pt x="4458043" y="0"/>
                </a:lnTo>
                <a:lnTo>
                  <a:pt x="4458043" y="6270905"/>
                </a:lnTo>
                <a:lnTo>
                  <a:pt x="0" y="62709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l-NL"/>
          </a:p>
        </p:txBody>
      </p:sp>
      <p:sp>
        <p:nvSpPr>
          <p:cNvPr id="7" name="Freeform 7"/>
          <p:cNvSpPr/>
          <p:nvPr/>
        </p:nvSpPr>
        <p:spPr>
          <a:xfrm>
            <a:off x="1380847" y="7908288"/>
            <a:ext cx="2387316" cy="781303"/>
          </a:xfrm>
          <a:custGeom>
            <a:avLst/>
            <a:gdLst/>
            <a:ahLst/>
            <a:cxnLst/>
            <a:rect l="l" t="t" r="r" b="b"/>
            <a:pathLst>
              <a:path w="2387316" h="781303">
                <a:moveTo>
                  <a:pt x="0" y="0"/>
                </a:moveTo>
                <a:lnTo>
                  <a:pt x="2387317" y="0"/>
                </a:lnTo>
                <a:lnTo>
                  <a:pt x="2387317" y="781304"/>
                </a:lnTo>
                <a:lnTo>
                  <a:pt x="0" y="781304"/>
                </a:lnTo>
                <a:lnTo>
                  <a:pt x="0" y="0"/>
                </a:lnTo>
                <a:close/>
              </a:path>
            </a:pathLst>
          </a:custGeom>
          <a:blipFill>
            <a:blip r:embed="rId10">
              <a:alphaModFix amt="19999"/>
              <a:extLst>
                <a:ext uri="{96DAC541-7B7A-43D3-8B79-37D633B846F1}">
                  <asvg:svgBlip xmlns:asvg="http://schemas.microsoft.com/office/drawing/2016/SVG/main" r:embed="rId11"/>
                </a:ext>
              </a:extLst>
            </a:blip>
            <a:stretch>
              <a:fillRect/>
            </a:stretch>
          </a:blipFill>
        </p:spPr>
        <p:txBody>
          <a:bodyPr/>
          <a:lstStyle/>
          <a:p>
            <a:endParaRPr lang="nl-NL"/>
          </a:p>
        </p:txBody>
      </p:sp>
      <p:sp>
        <p:nvSpPr>
          <p:cNvPr id="8" name="Freeform 8"/>
          <p:cNvSpPr/>
          <p:nvPr/>
        </p:nvSpPr>
        <p:spPr>
          <a:xfrm>
            <a:off x="1318463" y="7830777"/>
            <a:ext cx="2387316" cy="781303"/>
          </a:xfrm>
          <a:custGeom>
            <a:avLst/>
            <a:gdLst/>
            <a:ahLst/>
            <a:cxnLst/>
            <a:rect l="l" t="t" r="r" b="b"/>
            <a:pathLst>
              <a:path w="2387316" h="781303">
                <a:moveTo>
                  <a:pt x="0" y="0"/>
                </a:moveTo>
                <a:lnTo>
                  <a:pt x="2387316" y="0"/>
                </a:lnTo>
                <a:lnTo>
                  <a:pt x="2387316" y="781304"/>
                </a:lnTo>
                <a:lnTo>
                  <a:pt x="0" y="78130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nl-NL" dirty="0"/>
          </a:p>
        </p:txBody>
      </p:sp>
      <p:sp>
        <p:nvSpPr>
          <p:cNvPr id="11" name="TextBox 11"/>
          <p:cNvSpPr txBox="1"/>
          <p:nvPr/>
        </p:nvSpPr>
        <p:spPr>
          <a:xfrm>
            <a:off x="1697844" y="7958737"/>
            <a:ext cx="1628554" cy="449803"/>
          </a:xfrm>
          <a:prstGeom prst="rect">
            <a:avLst/>
          </a:prstGeom>
        </p:spPr>
        <p:txBody>
          <a:bodyPr lIns="0" tIns="0" rIns="0" bIns="0" rtlCol="0" anchor="t">
            <a:spAutoFit/>
          </a:bodyPr>
          <a:lstStyle/>
          <a:p>
            <a:pPr algn="ctr">
              <a:lnSpc>
                <a:spcPts val="3701"/>
              </a:lnSpc>
            </a:pPr>
            <a:r>
              <a:rPr lang="en-US" sz="2644" dirty="0">
                <a:solidFill>
                  <a:srgbClr val="FFFFFF"/>
                </a:solidFill>
                <a:latin typeface="Nexa 1"/>
                <a:ea typeface="Nexa 1"/>
                <a:cs typeface="Nexa 1"/>
                <a:sym typeface="Nexa 1"/>
              </a:rPr>
              <a:t>Venray</a:t>
            </a:r>
          </a:p>
        </p:txBody>
      </p:sp>
      <p:sp>
        <p:nvSpPr>
          <p:cNvPr id="12" name="TextBox 12"/>
          <p:cNvSpPr txBox="1"/>
          <p:nvPr/>
        </p:nvSpPr>
        <p:spPr>
          <a:xfrm>
            <a:off x="410946" y="6185400"/>
            <a:ext cx="9613062" cy="1311834"/>
          </a:xfrm>
          <a:prstGeom prst="rect">
            <a:avLst/>
          </a:prstGeom>
        </p:spPr>
        <p:txBody>
          <a:bodyPr lIns="0" tIns="0" rIns="0" bIns="0" rtlCol="0" anchor="t">
            <a:spAutoFit/>
          </a:bodyPr>
          <a:lstStyle/>
          <a:p>
            <a:pPr algn="l">
              <a:lnSpc>
                <a:spcPts val="5239"/>
              </a:lnSpc>
            </a:pPr>
            <a:r>
              <a:rPr lang="en-US" sz="3999" dirty="0">
                <a:solidFill>
                  <a:srgbClr val="FFFFFF"/>
                </a:solidFill>
                <a:latin typeface="Nexa 2"/>
                <a:ea typeface="Nexa 2"/>
                <a:cs typeface="Nexa 2"/>
                <a:sym typeface="Nexa 2"/>
              </a:rPr>
              <a:t>Grip op Geld – Voor </a:t>
            </a:r>
            <a:r>
              <a:rPr lang="en-US" sz="3999" dirty="0" err="1">
                <a:solidFill>
                  <a:srgbClr val="FFFFFF"/>
                </a:solidFill>
                <a:latin typeface="Nexa 2"/>
                <a:ea typeface="Nexa 2"/>
                <a:cs typeface="Nexa 2"/>
                <a:sym typeface="Nexa 2"/>
              </a:rPr>
              <a:t>Alleenstaande</a:t>
            </a:r>
            <a:r>
              <a:rPr lang="en-US" sz="3999" dirty="0">
                <a:solidFill>
                  <a:srgbClr val="FFFFFF"/>
                </a:solidFill>
                <a:latin typeface="Nexa 2"/>
                <a:ea typeface="Nexa 2"/>
                <a:cs typeface="Nexa 2"/>
                <a:sym typeface="Nexa 2"/>
              </a:rPr>
              <a:t> </a:t>
            </a:r>
            <a:r>
              <a:rPr lang="en-US" sz="3999" dirty="0" err="1">
                <a:solidFill>
                  <a:srgbClr val="FFFFFF"/>
                </a:solidFill>
                <a:latin typeface="Nexa 2"/>
                <a:ea typeface="Nexa 2"/>
                <a:cs typeface="Nexa 2"/>
                <a:sym typeface="Nexa 2"/>
              </a:rPr>
              <a:t>Ouderen</a:t>
            </a:r>
            <a:r>
              <a:rPr lang="en-US" sz="3999" dirty="0">
                <a:solidFill>
                  <a:srgbClr val="FFFFFF"/>
                </a:solidFill>
                <a:latin typeface="Nexa 2"/>
                <a:ea typeface="Nexa 2"/>
                <a:cs typeface="Nexa 2"/>
                <a:sym typeface="Nexa 2"/>
              </a:rPr>
              <a:t> (75+) </a:t>
            </a:r>
          </a:p>
        </p:txBody>
      </p:sp>
      <p:sp>
        <p:nvSpPr>
          <p:cNvPr id="15" name="Freeform 15"/>
          <p:cNvSpPr/>
          <p:nvPr/>
        </p:nvSpPr>
        <p:spPr>
          <a:xfrm flipH="1">
            <a:off x="8493402" y="3241389"/>
            <a:ext cx="2492195" cy="1055784"/>
          </a:xfrm>
          <a:custGeom>
            <a:avLst/>
            <a:gdLst/>
            <a:ahLst/>
            <a:cxnLst/>
            <a:rect l="l" t="t" r="r" b="b"/>
            <a:pathLst>
              <a:path w="2492195" h="1055784">
                <a:moveTo>
                  <a:pt x="2492195" y="0"/>
                </a:moveTo>
                <a:lnTo>
                  <a:pt x="0" y="0"/>
                </a:lnTo>
                <a:lnTo>
                  <a:pt x="0" y="1055784"/>
                </a:lnTo>
                <a:lnTo>
                  <a:pt x="2492195" y="1055784"/>
                </a:lnTo>
                <a:lnTo>
                  <a:pt x="2492195" y="0"/>
                </a:lnTo>
                <a:close/>
              </a:path>
            </a:pathLst>
          </a:custGeom>
          <a:blipFill>
            <a:blip r:embed="rId3"/>
            <a:stretch>
              <a:fillRect/>
            </a:stretch>
          </a:blipFill>
        </p:spPr>
        <p:txBody>
          <a:bodyPr/>
          <a:lstStyle/>
          <a:p>
            <a:endParaRPr lang="nl-NL"/>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568" y="-5194017"/>
            <a:ext cx="19048038" cy="16131205"/>
          </a:xfrm>
          <a:custGeom>
            <a:avLst/>
            <a:gdLst/>
            <a:ahLst/>
            <a:cxnLst/>
            <a:rect l="l" t="t" r="r" b="b"/>
            <a:pathLst>
              <a:path w="19048038" h="16131205">
                <a:moveTo>
                  <a:pt x="0" y="0"/>
                </a:moveTo>
                <a:lnTo>
                  <a:pt x="19048039" y="0"/>
                </a:lnTo>
                <a:lnTo>
                  <a:pt x="19048039" y="16131205"/>
                </a:lnTo>
                <a:lnTo>
                  <a:pt x="0" y="16131205"/>
                </a:lnTo>
                <a:lnTo>
                  <a:pt x="0" y="0"/>
                </a:lnTo>
                <a:close/>
              </a:path>
            </a:pathLst>
          </a:custGeom>
          <a:blipFill>
            <a:blip r:embed="rId2"/>
            <a:stretch>
              <a:fillRect l="-22748" t="-12122" r="-24235" b="-10455"/>
            </a:stretch>
          </a:blipFill>
        </p:spPr>
        <p:txBody>
          <a:bodyPr/>
          <a:lstStyle/>
          <a:p>
            <a:endParaRPr lang="nl-NL"/>
          </a:p>
        </p:txBody>
      </p:sp>
      <p:sp>
        <p:nvSpPr>
          <p:cNvPr id="3" name="Freeform 3"/>
          <p:cNvSpPr/>
          <p:nvPr/>
        </p:nvSpPr>
        <p:spPr>
          <a:xfrm flipH="1">
            <a:off x="17047444" y="1665010"/>
            <a:ext cx="2178106" cy="803919"/>
          </a:xfrm>
          <a:custGeom>
            <a:avLst/>
            <a:gdLst/>
            <a:ahLst/>
            <a:cxnLst/>
            <a:rect l="l" t="t" r="r" b="b"/>
            <a:pathLst>
              <a:path w="2178106" h="803919">
                <a:moveTo>
                  <a:pt x="2178107" y="0"/>
                </a:moveTo>
                <a:lnTo>
                  <a:pt x="0" y="0"/>
                </a:lnTo>
                <a:lnTo>
                  <a:pt x="0" y="803919"/>
                </a:lnTo>
                <a:lnTo>
                  <a:pt x="2178107" y="803919"/>
                </a:lnTo>
                <a:lnTo>
                  <a:pt x="217810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4" name="Freeform 4"/>
          <p:cNvSpPr/>
          <p:nvPr/>
        </p:nvSpPr>
        <p:spPr>
          <a:xfrm>
            <a:off x="15777918" y="469039"/>
            <a:ext cx="2178106" cy="803919"/>
          </a:xfrm>
          <a:custGeom>
            <a:avLst/>
            <a:gdLst/>
            <a:ahLst/>
            <a:cxnLst/>
            <a:rect l="l" t="t" r="r" b="b"/>
            <a:pathLst>
              <a:path w="2178106" h="803919">
                <a:moveTo>
                  <a:pt x="0" y="0"/>
                </a:moveTo>
                <a:lnTo>
                  <a:pt x="2178107" y="0"/>
                </a:lnTo>
                <a:lnTo>
                  <a:pt x="2178107" y="803919"/>
                </a:lnTo>
                <a:lnTo>
                  <a:pt x="0" y="8039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5" name="Freeform 5"/>
          <p:cNvSpPr/>
          <p:nvPr/>
        </p:nvSpPr>
        <p:spPr>
          <a:xfrm>
            <a:off x="643671" y="9616088"/>
            <a:ext cx="390028" cy="390028"/>
          </a:xfrm>
          <a:custGeom>
            <a:avLst/>
            <a:gdLst/>
            <a:ahLst/>
            <a:cxnLst/>
            <a:rect l="l" t="t" r="r" b="b"/>
            <a:pathLst>
              <a:path w="390028" h="390028">
                <a:moveTo>
                  <a:pt x="0" y="0"/>
                </a:moveTo>
                <a:lnTo>
                  <a:pt x="390028" y="0"/>
                </a:lnTo>
                <a:lnTo>
                  <a:pt x="390028" y="390028"/>
                </a:lnTo>
                <a:lnTo>
                  <a:pt x="0" y="3900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NL"/>
          </a:p>
        </p:txBody>
      </p:sp>
      <p:sp>
        <p:nvSpPr>
          <p:cNvPr id="6" name="Freeform 6"/>
          <p:cNvSpPr/>
          <p:nvPr/>
        </p:nvSpPr>
        <p:spPr>
          <a:xfrm>
            <a:off x="2990892" y="3342866"/>
            <a:ext cx="12368526" cy="2316288"/>
          </a:xfrm>
          <a:custGeom>
            <a:avLst/>
            <a:gdLst/>
            <a:ahLst/>
            <a:cxnLst/>
            <a:rect l="l" t="t" r="r" b="b"/>
            <a:pathLst>
              <a:path w="12368526" h="2316288">
                <a:moveTo>
                  <a:pt x="0" y="0"/>
                </a:moveTo>
                <a:lnTo>
                  <a:pt x="12368525" y="0"/>
                </a:lnTo>
                <a:lnTo>
                  <a:pt x="12368525" y="2316288"/>
                </a:lnTo>
                <a:lnTo>
                  <a:pt x="0" y="2316288"/>
                </a:lnTo>
                <a:lnTo>
                  <a:pt x="0" y="0"/>
                </a:lnTo>
                <a:close/>
              </a:path>
            </a:pathLst>
          </a:custGeom>
          <a:blipFill>
            <a:blip r:embed="rId7">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nl-NL"/>
          </a:p>
        </p:txBody>
      </p:sp>
      <p:sp>
        <p:nvSpPr>
          <p:cNvPr id="7" name="Freeform 7"/>
          <p:cNvSpPr/>
          <p:nvPr/>
        </p:nvSpPr>
        <p:spPr>
          <a:xfrm>
            <a:off x="2861908" y="3242457"/>
            <a:ext cx="12368526" cy="2316288"/>
          </a:xfrm>
          <a:custGeom>
            <a:avLst/>
            <a:gdLst/>
            <a:ahLst/>
            <a:cxnLst/>
            <a:rect l="l" t="t" r="r" b="b"/>
            <a:pathLst>
              <a:path w="12368526" h="2316288">
                <a:moveTo>
                  <a:pt x="0" y="0"/>
                </a:moveTo>
                <a:lnTo>
                  <a:pt x="12368525" y="0"/>
                </a:lnTo>
                <a:lnTo>
                  <a:pt x="12368525" y="2316288"/>
                </a:lnTo>
                <a:lnTo>
                  <a:pt x="0" y="2316288"/>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nl-NL"/>
          </a:p>
        </p:txBody>
      </p:sp>
      <p:sp>
        <p:nvSpPr>
          <p:cNvPr id="8" name="Freeform 8"/>
          <p:cNvSpPr/>
          <p:nvPr/>
        </p:nvSpPr>
        <p:spPr>
          <a:xfrm rot="194599">
            <a:off x="-1245698" y="8986827"/>
            <a:ext cx="19790998" cy="2619397"/>
          </a:xfrm>
          <a:custGeom>
            <a:avLst/>
            <a:gdLst/>
            <a:ahLst/>
            <a:cxnLst/>
            <a:rect l="l" t="t" r="r" b="b"/>
            <a:pathLst>
              <a:path w="19790998" h="2619397">
                <a:moveTo>
                  <a:pt x="0" y="0"/>
                </a:moveTo>
                <a:lnTo>
                  <a:pt x="19790998" y="0"/>
                </a:lnTo>
                <a:lnTo>
                  <a:pt x="19790998" y="2619396"/>
                </a:lnTo>
                <a:lnTo>
                  <a:pt x="0" y="261939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nl-NL"/>
          </a:p>
        </p:txBody>
      </p:sp>
      <p:sp>
        <p:nvSpPr>
          <p:cNvPr id="9" name="Freeform 9"/>
          <p:cNvSpPr/>
          <p:nvPr/>
        </p:nvSpPr>
        <p:spPr>
          <a:xfrm>
            <a:off x="481535" y="9561425"/>
            <a:ext cx="495722" cy="499353"/>
          </a:xfrm>
          <a:custGeom>
            <a:avLst/>
            <a:gdLst/>
            <a:ahLst/>
            <a:cxnLst/>
            <a:rect l="l" t="t" r="r" b="b"/>
            <a:pathLst>
              <a:path w="495722" h="499353">
                <a:moveTo>
                  <a:pt x="0" y="0"/>
                </a:moveTo>
                <a:lnTo>
                  <a:pt x="495722" y="0"/>
                </a:lnTo>
                <a:lnTo>
                  <a:pt x="495722" y="499354"/>
                </a:lnTo>
                <a:lnTo>
                  <a:pt x="0" y="499354"/>
                </a:lnTo>
                <a:lnTo>
                  <a:pt x="0" y="0"/>
                </a:lnTo>
                <a:close/>
              </a:path>
            </a:pathLst>
          </a:custGeom>
          <a:blipFill>
            <a:blip r:embed="rId13"/>
            <a:stretch>
              <a:fillRect/>
            </a:stretch>
          </a:blipFill>
        </p:spPr>
        <p:txBody>
          <a:bodyPr/>
          <a:lstStyle/>
          <a:p>
            <a:endParaRPr lang="nl-NL"/>
          </a:p>
        </p:txBody>
      </p:sp>
      <p:sp>
        <p:nvSpPr>
          <p:cNvPr id="10" name="TextBox 10"/>
          <p:cNvSpPr txBox="1"/>
          <p:nvPr/>
        </p:nvSpPr>
        <p:spPr>
          <a:xfrm>
            <a:off x="1168389" y="9655388"/>
            <a:ext cx="1996526" cy="292768"/>
          </a:xfrm>
          <a:prstGeom prst="rect">
            <a:avLst/>
          </a:prstGeom>
        </p:spPr>
        <p:txBody>
          <a:bodyPr lIns="0" tIns="0" rIns="0" bIns="0" rtlCol="0" anchor="t">
            <a:spAutoFit/>
          </a:bodyPr>
          <a:lstStyle/>
          <a:p>
            <a:pPr algn="l">
              <a:lnSpc>
                <a:spcPts val="2478"/>
              </a:lnSpc>
            </a:pPr>
            <a:r>
              <a:rPr lang="en-US" sz="1770">
                <a:solidFill>
                  <a:srgbClr val="FFFFFF"/>
                </a:solidFill>
                <a:latin typeface="Baloo"/>
                <a:ea typeface="Baloo"/>
                <a:cs typeface="Baloo"/>
                <a:sym typeface="Baloo"/>
              </a:rPr>
              <a:t>www.synthese.nl</a:t>
            </a:r>
          </a:p>
        </p:txBody>
      </p:sp>
      <p:sp>
        <p:nvSpPr>
          <p:cNvPr id="11" name="TextBox 11"/>
          <p:cNvSpPr txBox="1"/>
          <p:nvPr/>
        </p:nvSpPr>
        <p:spPr>
          <a:xfrm>
            <a:off x="5154028" y="3878313"/>
            <a:ext cx="8510848" cy="1130300"/>
          </a:xfrm>
          <a:prstGeom prst="rect">
            <a:avLst/>
          </a:prstGeom>
        </p:spPr>
        <p:txBody>
          <a:bodyPr lIns="0" tIns="0" rIns="0" bIns="0" rtlCol="0" anchor="t">
            <a:spAutoFit/>
          </a:bodyPr>
          <a:lstStyle/>
          <a:p>
            <a:pPr algn="ctr">
              <a:lnSpc>
                <a:spcPts val="9100"/>
              </a:lnSpc>
              <a:spcBef>
                <a:spcPct val="0"/>
              </a:spcBef>
            </a:pPr>
            <a:r>
              <a:rPr lang="en-US" sz="6500" dirty="0">
                <a:solidFill>
                  <a:srgbClr val="FFFFFF"/>
                </a:solidFill>
                <a:latin typeface="Nexa 2"/>
                <a:ea typeface="Nexa 2"/>
                <a:cs typeface="Nexa 2"/>
                <a:sym typeface="Nexa 2"/>
              </a:rPr>
              <a:t>PAUZE</a:t>
            </a:r>
          </a:p>
        </p:txBody>
      </p:sp>
      <p:sp>
        <p:nvSpPr>
          <p:cNvPr id="12" name="Freeform 12"/>
          <p:cNvSpPr/>
          <p:nvPr/>
        </p:nvSpPr>
        <p:spPr>
          <a:xfrm>
            <a:off x="443435" y="332525"/>
            <a:ext cx="1739684" cy="538474"/>
          </a:xfrm>
          <a:custGeom>
            <a:avLst/>
            <a:gdLst/>
            <a:ahLst/>
            <a:cxnLst/>
            <a:rect l="l" t="t" r="r" b="b"/>
            <a:pathLst>
              <a:path w="1739684" h="538474">
                <a:moveTo>
                  <a:pt x="0" y="0"/>
                </a:moveTo>
                <a:lnTo>
                  <a:pt x="1739684" y="0"/>
                </a:lnTo>
                <a:lnTo>
                  <a:pt x="1739684" y="538473"/>
                </a:lnTo>
                <a:lnTo>
                  <a:pt x="0" y="53847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nl-N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BEFC9-CEEA-9AFA-7D82-F9B6119CE42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61E23FC-E395-5FDB-B105-90565D141248}"/>
              </a:ext>
            </a:extLst>
          </p:cNvPr>
          <p:cNvSpPr/>
          <p:nvPr/>
        </p:nvSpPr>
        <p:spPr>
          <a:xfrm>
            <a:off x="-1928427" y="-5998634"/>
            <a:ext cx="19048038" cy="16131205"/>
          </a:xfrm>
          <a:custGeom>
            <a:avLst/>
            <a:gdLst/>
            <a:ahLst/>
            <a:cxnLst/>
            <a:rect l="l" t="t" r="r" b="b"/>
            <a:pathLst>
              <a:path w="19048038" h="16131205">
                <a:moveTo>
                  <a:pt x="0" y="0"/>
                </a:moveTo>
                <a:lnTo>
                  <a:pt x="19048039" y="0"/>
                </a:lnTo>
                <a:lnTo>
                  <a:pt x="19048039" y="16131205"/>
                </a:lnTo>
                <a:lnTo>
                  <a:pt x="0" y="16131205"/>
                </a:lnTo>
                <a:lnTo>
                  <a:pt x="0" y="0"/>
                </a:lnTo>
                <a:close/>
              </a:path>
            </a:pathLst>
          </a:custGeom>
          <a:blipFill>
            <a:blip r:embed="rId2"/>
            <a:stretch>
              <a:fillRect l="-22748" t="-12122" r="-24235" b="-10455"/>
            </a:stretch>
          </a:blipFill>
        </p:spPr>
        <p:txBody>
          <a:bodyPr/>
          <a:lstStyle/>
          <a:p>
            <a:endParaRPr lang="nl-NL"/>
          </a:p>
        </p:txBody>
      </p:sp>
      <p:sp>
        <p:nvSpPr>
          <p:cNvPr id="3" name="Freeform 3">
            <a:extLst>
              <a:ext uri="{FF2B5EF4-FFF2-40B4-BE49-F238E27FC236}">
                <a16:creationId xmlns:a16="http://schemas.microsoft.com/office/drawing/2014/main" id="{DA2D83AA-FE89-9658-0920-3C244C5335E2}"/>
              </a:ext>
            </a:extLst>
          </p:cNvPr>
          <p:cNvSpPr/>
          <p:nvPr/>
        </p:nvSpPr>
        <p:spPr>
          <a:xfrm flipH="1">
            <a:off x="17047444" y="1665010"/>
            <a:ext cx="2178106" cy="803919"/>
          </a:xfrm>
          <a:custGeom>
            <a:avLst/>
            <a:gdLst/>
            <a:ahLst/>
            <a:cxnLst/>
            <a:rect l="l" t="t" r="r" b="b"/>
            <a:pathLst>
              <a:path w="2178106" h="803919">
                <a:moveTo>
                  <a:pt x="2178107" y="0"/>
                </a:moveTo>
                <a:lnTo>
                  <a:pt x="0" y="0"/>
                </a:lnTo>
                <a:lnTo>
                  <a:pt x="0" y="803919"/>
                </a:lnTo>
                <a:lnTo>
                  <a:pt x="2178107" y="803919"/>
                </a:lnTo>
                <a:lnTo>
                  <a:pt x="217810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4" name="Freeform 4">
            <a:extLst>
              <a:ext uri="{FF2B5EF4-FFF2-40B4-BE49-F238E27FC236}">
                <a16:creationId xmlns:a16="http://schemas.microsoft.com/office/drawing/2014/main" id="{A146A763-6E23-186C-7E56-4BC48CB3B7AF}"/>
              </a:ext>
            </a:extLst>
          </p:cNvPr>
          <p:cNvSpPr/>
          <p:nvPr/>
        </p:nvSpPr>
        <p:spPr>
          <a:xfrm>
            <a:off x="15777918" y="469039"/>
            <a:ext cx="2178106" cy="803919"/>
          </a:xfrm>
          <a:custGeom>
            <a:avLst/>
            <a:gdLst/>
            <a:ahLst/>
            <a:cxnLst/>
            <a:rect l="l" t="t" r="r" b="b"/>
            <a:pathLst>
              <a:path w="2178106" h="803919">
                <a:moveTo>
                  <a:pt x="0" y="0"/>
                </a:moveTo>
                <a:lnTo>
                  <a:pt x="2178107" y="0"/>
                </a:lnTo>
                <a:lnTo>
                  <a:pt x="2178107" y="803919"/>
                </a:lnTo>
                <a:lnTo>
                  <a:pt x="0" y="8039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5" name="Freeform 5">
            <a:extLst>
              <a:ext uri="{FF2B5EF4-FFF2-40B4-BE49-F238E27FC236}">
                <a16:creationId xmlns:a16="http://schemas.microsoft.com/office/drawing/2014/main" id="{F56CD07E-6EC1-E350-13CC-C91C11C4B5FD}"/>
              </a:ext>
            </a:extLst>
          </p:cNvPr>
          <p:cNvSpPr/>
          <p:nvPr/>
        </p:nvSpPr>
        <p:spPr>
          <a:xfrm>
            <a:off x="643671" y="9616088"/>
            <a:ext cx="390028" cy="390028"/>
          </a:xfrm>
          <a:custGeom>
            <a:avLst/>
            <a:gdLst/>
            <a:ahLst/>
            <a:cxnLst/>
            <a:rect l="l" t="t" r="r" b="b"/>
            <a:pathLst>
              <a:path w="390028" h="390028">
                <a:moveTo>
                  <a:pt x="0" y="0"/>
                </a:moveTo>
                <a:lnTo>
                  <a:pt x="390028" y="0"/>
                </a:lnTo>
                <a:lnTo>
                  <a:pt x="390028" y="390028"/>
                </a:lnTo>
                <a:lnTo>
                  <a:pt x="0" y="3900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NL"/>
          </a:p>
        </p:txBody>
      </p:sp>
      <p:sp>
        <p:nvSpPr>
          <p:cNvPr id="6" name="Freeform 6">
            <a:extLst>
              <a:ext uri="{FF2B5EF4-FFF2-40B4-BE49-F238E27FC236}">
                <a16:creationId xmlns:a16="http://schemas.microsoft.com/office/drawing/2014/main" id="{B31DD6EE-E012-496C-9D4B-3EB01A2C6BE2}"/>
              </a:ext>
            </a:extLst>
          </p:cNvPr>
          <p:cNvSpPr/>
          <p:nvPr/>
        </p:nvSpPr>
        <p:spPr>
          <a:xfrm>
            <a:off x="4031432" y="2562086"/>
            <a:ext cx="8601155" cy="6752394"/>
          </a:xfrm>
          <a:custGeom>
            <a:avLst/>
            <a:gdLst/>
            <a:ahLst/>
            <a:cxnLst/>
            <a:rect l="l" t="t" r="r" b="b"/>
            <a:pathLst>
              <a:path w="7731854" h="11436701">
                <a:moveTo>
                  <a:pt x="0" y="0"/>
                </a:moveTo>
                <a:lnTo>
                  <a:pt x="7731854" y="0"/>
                </a:lnTo>
                <a:lnTo>
                  <a:pt x="7731854" y="11436701"/>
                </a:lnTo>
                <a:lnTo>
                  <a:pt x="0" y="114367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l-NL" dirty="0"/>
          </a:p>
        </p:txBody>
      </p:sp>
      <p:sp>
        <p:nvSpPr>
          <p:cNvPr id="7" name="Freeform 7">
            <a:extLst>
              <a:ext uri="{FF2B5EF4-FFF2-40B4-BE49-F238E27FC236}">
                <a16:creationId xmlns:a16="http://schemas.microsoft.com/office/drawing/2014/main" id="{49829483-3A25-BF7A-0793-21F25EFDFC68}"/>
              </a:ext>
            </a:extLst>
          </p:cNvPr>
          <p:cNvSpPr/>
          <p:nvPr/>
        </p:nvSpPr>
        <p:spPr>
          <a:xfrm>
            <a:off x="6246167" y="1366114"/>
            <a:ext cx="5888821" cy="1102816"/>
          </a:xfrm>
          <a:custGeom>
            <a:avLst/>
            <a:gdLst/>
            <a:ahLst/>
            <a:cxnLst/>
            <a:rect l="l" t="t" r="r" b="b"/>
            <a:pathLst>
              <a:path w="5888821" h="1102816">
                <a:moveTo>
                  <a:pt x="0" y="0"/>
                </a:moveTo>
                <a:lnTo>
                  <a:pt x="5888822" y="0"/>
                </a:lnTo>
                <a:lnTo>
                  <a:pt x="5888822" y="1102815"/>
                </a:lnTo>
                <a:lnTo>
                  <a:pt x="0" y="1102815"/>
                </a:lnTo>
                <a:lnTo>
                  <a:pt x="0" y="0"/>
                </a:lnTo>
                <a:close/>
              </a:path>
            </a:pathLst>
          </a:custGeom>
          <a:blipFill>
            <a:blip r:embed="rId9">
              <a:alphaModFix amt="1999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nl-NL"/>
          </a:p>
        </p:txBody>
      </p:sp>
      <p:sp>
        <p:nvSpPr>
          <p:cNvPr id="8" name="Freeform 8">
            <a:extLst>
              <a:ext uri="{FF2B5EF4-FFF2-40B4-BE49-F238E27FC236}">
                <a16:creationId xmlns:a16="http://schemas.microsoft.com/office/drawing/2014/main" id="{FF1E0FB7-4AEC-FFD6-0F8A-24767DDC0673}"/>
              </a:ext>
            </a:extLst>
          </p:cNvPr>
          <p:cNvSpPr/>
          <p:nvPr/>
        </p:nvSpPr>
        <p:spPr>
          <a:xfrm>
            <a:off x="6119664" y="1232371"/>
            <a:ext cx="6015324" cy="1236557"/>
          </a:xfrm>
          <a:custGeom>
            <a:avLst/>
            <a:gdLst/>
            <a:ahLst/>
            <a:cxnLst/>
            <a:rect l="l" t="t" r="r" b="b"/>
            <a:pathLst>
              <a:path w="5888821" h="1102816">
                <a:moveTo>
                  <a:pt x="0" y="0"/>
                </a:moveTo>
                <a:lnTo>
                  <a:pt x="5888822" y="0"/>
                </a:lnTo>
                <a:lnTo>
                  <a:pt x="5888822" y="1102815"/>
                </a:lnTo>
                <a:lnTo>
                  <a:pt x="0" y="1102815"/>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r>
              <a:rPr lang="nl-NL" sz="3200" dirty="0">
                <a:solidFill>
                  <a:schemeClr val="bg1"/>
                </a:solidFill>
                <a:latin typeface="Nexa 2" panose="020B0604020202020204" charset="0"/>
                <a:ea typeface="Nexa 2" panose="020B0604020202020204" charset="0"/>
              </a:rPr>
              <a:t> </a:t>
            </a:r>
          </a:p>
          <a:p>
            <a:r>
              <a:rPr lang="nl-NL" sz="3200" dirty="0">
                <a:solidFill>
                  <a:schemeClr val="bg1"/>
                </a:solidFill>
                <a:latin typeface="Nexa 2" panose="020B0604020202020204" charset="0"/>
                <a:ea typeface="Nexa 2" panose="020B0604020202020204" charset="0"/>
              </a:rPr>
              <a:t>    Mantelzorgondersteuning </a:t>
            </a:r>
          </a:p>
        </p:txBody>
      </p:sp>
      <p:sp>
        <p:nvSpPr>
          <p:cNvPr id="9" name="Freeform 9">
            <a:extLst>
              <a:ext uri="{FF2B5EF4-FFF2-40B4-BE49-F238E27FC236}">
                <a16:creationId xmlns:a16="http://schemas.microsoft.com/office/drawing/2014/main" id="{9DA8BB23-CD75-E019-1CD8-EE4A63236458}"/>
              </a:ext>
            </a:extLst>
          </p:cNvPr>
          <p:cNvSpPr/>
          <p:nvPr/>
        </p:nvSpPr>
        <p:spPr>
          <a:xfrm rot="194599">
            <a:off x="-1245698" y="8986827"/>
            <a:ext cx="19790998" cy="2619397"/>
          </a:xfrm>
          <a:custGeom>
            <a:avLst/>
            <a:gdLst/>
            <a:ahLst/>
            <a:cxnLst/>
            <a:rect l="l" t="t" r="r" b="b"/>
            <a:pathLst>
              <a:path w="19790998" h="2619397">
                <a:moveTo>
                  <a:pt x="0" y="0"/>
                </a:moveTo>
                <a:lnTo>
                  <a:pt x="19790998" y="0"/>
                </a:lnTo>
                <a:lnTo>
                  <a:pt x="19790998" y="2619396"/>
                </a:lnTo>
                <a:lnTo>
                  <a:pt x="0" y="261939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nl-NL"/>
          </a:p>
        </p:txBody>
      </p:sp>
      <p:sp>
        <p:nvSpPr>
          <p:cNvPr id="10" name="Freeform 10">
            <a:extLst>
              <a:ext uri="{FF2B5EF4-FFF2-40B4-BE49-F238E27FC236}">
                <a16:creationId xmlns:a16="http://schemas.microsoft.com/office/drawing/2014/main" id="{70CE05B8-620B-D3C7-5E65-7154735518FE}"/>
              </a:ext>
            </a:extLst>
          </p:cNvPr>
          <p:cNvSpPr/>
          <p:nvPr/>
        </p:nvSpPr>
        <p:spPr>
          <a:xfrm>
            <a:off x="481535" y="9561425"/>
            <a:ext cx="495722" cy="499353"/>
          </a:xfrm>
          <a:custGeom>
            <a:avLst/>
            <a:gdLst/>
            <a:ahLst/>
            <a:cxnLst/>
            <a:rect l="l" t="t" r="r" b="b"/>
            <a:pathLst>
              <a:path w="495722" h="499353">
                <a:moveTo>
                  <a:pt x="0" y="0"/>
                </a:moveTo>
                <a:lnTo>
                  <a:pt x="495722" y="0"/>
                </a:lnTo>
                <a:lnTo>
                  <a:pt x="495722" y="499354"/>
                </a:lnTo>
                <a:lnTo>
                  <a:pt x="0" y="499354"/>
                </a:lnTo>
                <a:lnTo>
                  <a:pt x="0" y="0"/>
                </a:lnTo>
                <a:close/>
              </a:path>
            </a:pathLst>
          </a:custGeom>
          <a:blipFill>
            <a:blip r:embed="rId15"/>
            <a:stretch>
              <a:fillRect/>
            </a:stretch>
          </a:blipFill>
        </p:spPr>
        <p:txBody>
          <a:bodyPr/>
          <a:lstStyle/>
          <a:p>
            <a:endParaRPr lang="nl-NL"/>
          </a:p>
        </p:txBody>
      </p:sp>
      <p:sp>
        <p:nvSpPr>
          <p:cNvPr id="11" name="Freeform 11">
            <a:extLst>
              <a:ext uri="{FF2B5EF4-FFF2-40B4-BE49-F238E27FC236}">
                <a16:creationId xmlns:a16="http://schemas.microsoft.com/office/drawing/2014/main" id="{AB613EBD-0314-5B9E-7747-50EFA51F3967}"/>
              </a:ext>
            </a:extLst>
          </p:cNvPr>
          <p:cNvSpPr/>
          <p:nvPr/>
        </p:nvSpPr>
        <p:spPr>
          <a:xfrm>
            <a:off x="443435" y="332525"/>
            <a:ext cx="1739684" cy="538474"/>
          </a:xfrm>
          <a:custGeom>
            <a:avLst/>
            <a:gdLst/>
            <a:ahLst/>
            <a:cxnLst/>
            <a:rect l="l" t="t" r="r" b="b"/>
            <a:pathLst>
              <a:path w="1739684" h="538474">
                <a:moveTo>
                  <a:pt x="0" y="0"/>
                </a:moveTo>
                <a:lnTo>
                  <a:pt x="1739684" y="0"/>
                </a:lnTo>
                <a:lnTo>
                  <a:pt x="1739684" y="538473"/>
                </a:lnTo>
                <a:lnTo>
                  <a:pt x="0" y="53847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nl-NL"/>
          </a:p>
        </p:txBody>
      </p:sp>
      <p:sp>
        <p:nvSpPr>
          <p:cNvPr id="12" name="TextBox 12">
            <a:extLst>
              <a:ext uri="{FF2B5EF4-FFF2-40B4-BE49-F238E27FC236}">
                <a16:creationId xmlns:a16="http://schemas.microsoft.com/office/drawing/2014/main" id="{7EB2B5F5-7BF6-40F4-797E-7C2F937DA8D5}"/>
              </a:ext>
            </a:extLst>
          </p:cNvPr>
          <p:cNvSpPr txBox="1"/>
          <p:nvPr/>
        </p:nvSpPr>
        <p:spPr>
          <a:xfrm>
            <a:off x="1168389" y="9655388"/>
            <a:ext cx="1996526" cy="292768"/>
          </a:xfrm>
          <a:prstGeom prst="rect">
            <a:avLst/>
          </a:prstGeom>
        </p:spPr>
        <p:txBody>
          <a:bodyPr lIns="0" tIns="0" rIns="0" bIns="0" rtlCol="0" anchor="t">
            <a:spAutoFit/>
          </a:bodyPr>
          <a:lstStyle/>
          <a:p>
            <a:pPr algn="l">
              <a:lnSpc>
                <a:spcPts val="2478"/>
              </a:lnSpc>
            </a:pPr>
            <a:r>
              <a:rPr lang="en-US" sz="1770">
                <a:solidFill>
                  <a:srgbClr val="FFFFFF"/>
                </a:solidFill>
                <a:latin typeface="Baloo"/>
                <a:ea typeface="Baloo"/>
                <a:cs typeface="Baloo"/>
                <a:sym typeface="Baloo"/>
              </a:rPr>
              <a:t>www.synthese.nl</a:t>
            </a:r>
          </a:p>
        </p:txBody>
      </p:sp>
      <p:sp>
        <p:nvSpPr>
          <p:cNvPr id="14" name="Freeform 6">
            <a:extLst>
              <a:ext uri="{FF2B5EF4-FFF2-40B4-BE49-F238E27FC236}">
                <a16:creationId xmlns:a16="http://schemas.microsoft.com/office/drawing/2014/main" id="{F4948947-6C0A-0229-C662-AE4360BCD7FC}"/>
              </a:ext>
            </a:extLst>
          </p:cNvPr>
          <p:cNvSpPr/>
          <p:nvPr/>
        </p:nvSpPr>
        <p:spPr>
          <a:xfrm>
            <a:off x="4031433" y="2602672"/>
            <a:ext cx="8601154" cy="5925204"/>
          </a:xfrm>
          <a:custGeom>
            <a:avLst/>
            <a:gdLst/>
            <a:ahLst/>
            <a:cxnLst/>
            <a:rect l="l" t="t" r="r" b="b"/>
            <a:pathLst>
              <a:path w="7731854" h="11436701">
                <a:moveTo>
                  <a:pt x="0" y="0"/>
                </a:moveTo>
                <a:lnTo>
                  <a:pt x="7731854" y="0"/>
                </a:lnTo>
                <a:lnTo>
                  <a:pt x="7731854" y="11436701"/>
                </a:lnTo>
                <a:lnTo>
                  <a:pt x="0" y="114367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a:buNone/>
            </a:pPr>
            <a:endParaRPr lang="nl-NL" sz="2800" b="1" dirty="0">
              <a:latin typeface="Nexa Extra Light" panose="00000200000000000000" pitchFamily="2" charset="0"/>
            </a:endParaRPr>
          </a:p>
          <a:p>
            <a:pPr>
              <a:buNone/>
            </a:pPr>
            <a:endParaRPr lang="nl-NL" sz="2800" b="1" dirty="0">
              <a:latin typeface="Nexa Extra Light" panose="00000200000000000000" pitchFamily="2" charset="0"/>
            </a:endParaRPr>
          </a:p>
          <a:p>
            <a:pPr>
              <a:buNone/>
            </a:pPr>
            <a:r>
              <a:rPr lang="nl-NL" sz="2800" b="1" dirty="0">
                <a:latin typeface="Nexa Extra Light" panose="00000200000000000000" pitchFamily="2" charset="0"/>
              </a:rPr>
              <a:t>Mantelzorg</a:t>
            </a:r>
            <a:r>
              <a:rPr lang="nl-NL" sz="2800" dirty="0">
                <a:latin typeface="Nexa Extra Light" panose="00000200000000000000" pitchFamily="2" charset="0"/>
              </a:rPr>
              <a:t> betekent dat je </a:t>
            </a:r>
            <a:r>
              <a:rPr lang="nl-NL" sz="2800" b="1" dirty="0">
                <a:latin typeface="Nexa Extra Light" panose="00000200000000000000" pitchFamily="2" charset="0"/>
              </a:rPr>
              <a:t>onbetaald zorgt voor iemand in je omgeving</a:t>
            </a:r>
            <a:r>
              <a:rPr lang="nl-NL" sz="2800" dirty="0">
                <a:latin typeface="Nexa Extra Light" panose="00000200000000000000" pitchFamily="2" charset="0"/>
              </a:rPr>
              <a:t> die hulp nodig heeft. Bijvoorbeeld een ouder, partner, buur of vriend die ziek is, een beperking heeft of ouderdomsklachten. Veel ouderen krijgen mantelzorg van een familielid of bekende.</a:t>
            </a:r>
          </a:p>
          <a:p>
            <a:pPr>
              <a:buNone/>
            </a:pPr>
            <a:endParaRPr lang="nl-NL" sz="2800" b="1" dirty="0">
              <a:latin typeface="Nexa Extra Light" panose="00000200000000000000" pitchFamily="2" charset="0"/>
            </a:endParaRPr>
          </a:p>
          <a:p>
            <a:pPr>
              <a:buNone/>
            </a:pPr>
            <a:r>
              <a:rPr lang="nl-NL" sz="2800" b="1" dirty="0">
                <a:latin typeface="Nexa Extra Light" panose="00000200000000000000" pitchFamily="2" charset="0"/>
              </a:rPr>
              <a:t>Mantelzorgondersteuning</a:t>
            </a:r>
            <a:r>
              <a:rPr lang="nl-NL" sz="2800" dirty="0">
                <a:latin typeface="Nexa Extra Light" panose="00000200000000000000" pitchFamily="2" charset="0"/>
              </a:rPr>
              <a:t> is hulp voor mensen die mantelzorg geven. Die hulp is bedoeld om het </a:t>
            </a:r>
            <a:r>
              <a:rPr lang="nl-NL" sz="2800" b="1" dirty="0">
                <a:latin typeface="Nexa Extra Light" panose="00000200000000000000" pitchFamily="2" charset="0"/>
              </a:rPr>
              <a:t>minder zwaar</a:t>
            </a:r>
            <a:r>
              <a:rPr lang="nl-NL" sz="2800" dirty="0">
                <a:latin typeface="Nexa Extra Light" panose="00000200000000000000" pitchFamily="2" charset="0"/>
              </a:rPr>
              <a:t> te maken</a:t>
            </a:r>
          </a:p>
        </p:txBody>
      </p:sp>
    </p:spTree>
    <p:extLst>
      <p:ext uri="{BB962C8B-B14F-4D97-AF65-F5344CB8AC3E}">
        <p14:creationId xmlns:p14="http://schemas.microsoft.com/office/powerpoint/2010/main" val="706612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D0A6E-F438-7FF7-FA50-161B14870AA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D773465-CF05-D386-F627-8A8EAE1DBB89}"/>
              </a:ext>
            </a:extLst>
          </p:cNvPr>
          <p:cNvSpPr/>
          <p:nvPr/>
        </p:nvSpPr>
        <p:spPr>
          <a:xfrm>
            <a:off x="-1928427" y="-5998634"/>
            <a:ext cx="19048038" cy="16131205"/>
          </a:xfrm>
          <a:custGeom>
            <a:avLst/>
            <a:gdLst/>
            <a:ahLst/>
            <a:cxnLst/>
            <a:rect l="l" t="t" r="r" b="b"/>
            <a:pathLst>
              <a:path w="19048038" h="16131205">
                <a:moveTo>
                  <a:pt x="0" y="0"/>
                </a:moveTo>
                <a:lnTo>
                  <a:pt x="19048039" y="0"/>
                </a:lnTo>
                <a:lnTo>
                  <a:pt x="19048039" y="16131205"/>
                </a:lnTo>
                <a:lnTo>
                  <a:pt x="0" y="16131205"/>
                </a:lnTo>
                <a:lnTo>
                  <a:pt x="0" y="0"/>
                </a:lnTo>
                <a:close/>
              </a:path>
            </a:pathLst>
          </a:custGeom>
          <a:blipFill>
            <a:blip r:embed="rId2"/>
            <a:stretch>
              <a:fillRect l="-22748" t="-12122" r="-24235" b="-10455"/>
            </a:stretch>
          </a:blipFill>
        </p:spPr>
        <p:txBody>
          <a:bodyPr/>
          <a:lstStyle/>
          <a:p>
            <a:r>
              <a:rPr lang="nl-NL" dirty="0"/>
              <a:t> </a:t>
            </a:r>
          </a:p>
        </p:txBody>
      </p:sp>
      <p:sp>
        <p:nvSpPr>
          <p:cNvPr id="3" name="Freeform 3">
            <a:extLst>
              <a:ext uri="{FF2B5EF4-FFF2-40B4-BE49-F238E27FC236}">
                <a16:creationId xmlns:a16="http://schemas.microsoft.com/office/drawing/2014/main" id="{C78F9825-B288-8488-3E7F-A1D183CA35FA}"/>
              </a:ext>
            </a:extLst>
          </p:cNvPr>
          <p:cNvSpPr/>
          <p:nvPr/>
        </p:nvSpPr>
        <p:spPr>
          <a:xfrm flipH="1">
            <a:off x="17047444" y="1665010"/>
            <a:ext cx="2178106" cy="803919"/>
          </a:xfrm>
          <a:custGeom>
            <a:avLst/>
            <a:gdLst/>
            <a:ahLst/>
            <a:cxnLst/>
            <a:rect l="l" t="t" r="r" b="b"/>
            <a:pathLst>
              <a:path w="2178106" h="803919">
                <a:moveTo>
                  <a:pt x="2178107" y="0"/>
                </a:moveTo>
                <a:lnTo>
                  <a:pt x="0" y="0"/>
                </a:lnTo>
                <a:lnTo>
                  <a:pt x="0" y="803919"/>
                </a:lnTo>
                <a:lnTo>
                  <a:pt x="2178107" y="803919"/>
                </a:lnTo>
                <a:lnTo>
                  <a:pt x="217810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4" name="Freeform 4">
            <a:extLst>
              <a:ext uri="{FF2B5EF4-FFF2-40B4-BE49-F238E27FC236}">
                <a16:creationId xmlns:a16="http://schemas.microsoft.com/office/drawing/2014/main" id="{4C399E89-CB80-3E72-739E-BB04653E8AF8}"/>
              </a:ext>
            </a:extLst>
          </p:cNvPr>
          <p:cNvSpPr/>
          <p:nvPr/>
        </p:nvSpPr>
        <p:spPr>
          <a:xfrm>
            <a:off x="15777918" y="469039"/>
            <a:ext cx="2178106" cy="803919"/>
          </a:xfrm>
          <a:custGeom>
            <a:avLst/>
            <a:gdLst/>
            <a:ahLst/>
            <a:cxnLst/>
            <a:rect l="l" t="t" r="r" b="b"/>
            <a:pathLst>
              <a:path w="2178106" h="803919">
                <a:moveTo>
                  <a:pt x="0" y="0"/>
                </a:moveTo>
                <a:lnTo>
                  <a:pt x="2178107" y="0"/>
                </a:lnTo>
                <a:lnTo>
                  <a:pt x="2178107" y="803919"/>
                </a:lnTo>
                <a:lnTo>
                  <a:pt x="0" y="8039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5" name="Freeform 5">
            <a:extLst>
              <a:ext uri="{FF2B5EF4-FFF2-40B4-BE49-F238E27FC236}">
                <a16:creationId xmlns:a16="http://schemas.microsoft.com/office/drawing/2014/main" id="{A05264FC-A653-1CF7-EED7-5AED97E2CF8F}"/>
              </a:ext>
            </a:extLst>
          </p:cNvPr>
          <p:cNvSpPr/>
          <p:nvPr/>
        </p:nvSpPr>
        <p:spPr>
          <a:xfrm>
            <a:off x="643671" y="9616088"/>
            <a:ext cx="390028" cy="390028"/>
          </a:xfrm>
          <a:custGeom>
            <a:avLst/>
            <a:gdLst/>
            <a:ahLst/>
            <a:cxnLst/>
            <a:rect l="l" t="t" r="r" b="b"/>
            <a:pathLst>
              <a:path w="390028" h="390028">
                <a:moveTo>
                  <a:pt x="0" y="0"/>
                </a:moveTo>
                <a:lnTo>
                  <a:pt x="390028" y="0"/>
                </a:lnTo>
                <a:lnTo>
                  <a:pt x="390028" y="390028"/>
                </a:lnTo>
                <a:lnTo>
                  <a:pt x="0" y="3900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NL"/>
          </a:p>
        </p:txBody>
      </p:sp>
      <p:sp>
        <p:nvSpPr>
          <p:cNvPr id="6" name="Freeform 6">
            <a:extLst>
              <a:ext uri="{FF2B5EF4-FFF2-40B4-BE49-F238E27FC236}">
                <a16:creationId xmlns:a16="http://schemas.microsoft.com/office/drawing/2014/main" id="{5F1B552E-E31A-38B1-2955-2F31F1597E0B}"/>
              </a:ext>
            </a:extLst>
          </p:cNvPr>
          <p:cNvSpPr/>
          <p:nvPr/>
        </p:nvSpPr>
        <p:spPr>
          <a:xfrm>
            <a:off x="4031432" y="2562086"/>
            <a:ext cx="8601155" cy="6752394"/>
          </a:xfrm>
          <a:custGeom>
            <a:avLst/>
            <a:gdLst/>
            <a:ahLst/>
            <a:cxnLst/>
            <a:rect l="l" t="t" r="r" b="b"/>
            <a:pathLst>
              <a:path w="7731854" h="11436701">
                <a:moveTo>
                  <a:pt x="0" y="0"/>
                </a:moveTo>
                <a:lnTo>
                  <a:pt x="7731854" y="0"/>
                </a:lnTo>
                <a:lnTo>
                  <a:pt x="7731854" y="11436701"/>
                </a:lnTo>
                <a:lnTo>
                  <a:pt x="0" y="114367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l-NL" dirty="0"/>
          </a:p>
        </p:txBody>
      </p:sp>
      <p:sp>
        <p:nvSpPr>
          <p:cNvPr id="7" name="Freeform 7">
            <a:extLst>
              <a:ext uri="{FF2B5EF4-FFF2-40B4-BE49-F238E27FC236}">
                <a16:creationId xmlns:a16="http://schemas.microsoft.com/office/drawing/2014/main" id="{4666562B-BF00-7314-7C24-DE53C8A26902}"/>
              </a:ext>
            </a:extLst>
          </p:cNvPr>
          <p:cNvSpPr/>
          <p:nvPr/>
        </p:nvSpPr>
        <p:spPr>
          <a:xfrm>
            <a:off x="6246167" y="1366114"/>
            <a:ext cx="5888821" cy="1102816"/>
          </a:xfrm>
          <a:custGeom>
            <a:avLst/>
            <a:gdLst/>
            <a:ahLst/>
            <a:cxnLst/>
            <a:rect l="l" t="t" r="r" b="b"/>
            <a:pathLst>
              <a:path w="5888821" h="1102816">
                <a:moveTo>
                  <a:pt x="0" y="0"/>
                </a:moveTo>
                <a:lnTo>
                  <a:pt x="5888822" y="0"/>
                </a:lnTo>
                <a:lnTo>
                  <a:pt x="5888822" y="1102815"/>
                </a:lnTo>
                <a:lnTo>
                  <a:pt x="0" y="1102815"/>
                </a:lnTo>
                <a:lnTo>
                  <a:pt x="0" y="0"/>
                </a:lnTo>
                <a:close/>
              </a:path>
            </a:pathLst>
          </a:custGeom>
          <a:blipFill>
            <a:blip r:embed="rId9">
              <a:alphaModFix amt="1999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nl-NL"/>
          </a:p>
        </p:txBody>
      </p:sp>
      <p:sp>
        <p:nvSpPr>
          <p:cNvPr id="8" name="Freeform 8">
            <a:extLst>
              <a:ext uri="{FF2B5EF4-FFF2-40B4-BE49-F238E27FC236}">
                <a16:creationId xmlns:a16="http://schemas.microsoft.com/office/drawing/2014/main" id="{035170E0-8DEC-6817-166E-9E908E3E41A9}"/>
              </a:ext>
            </a:extLst>
          </p:cNvPr>
          <p:cNvSpPr/>
          <p:nvPr/>
        </p:nvSpPr>
        <p:spPr>
          <a:xfrm>
            <a:off x="6119664" y="1232371"/>
            <a:ext cx="6015324" cy="1236557"/>
          </a:xfrm>
          <a:custGeom>
            <a:avLst/>
            <a:gdLst/>
            <a:ahLst/>
            <a:cxnLst/>
            <a:rect l="l" t="t" r="r" b="b"/>
            <a:pathLst>
              <a:path w="5888821" h="1102816">
                <a:moveTo>
                  <a:pt x="0" y="0"/>
                </a:moveTo>
                <a:lnTo>
                  <a:pt x="5888822" y="0"/>
                </a:lnTo>
                <a:lnTo>
                  <a:pt x="5888822" y="1102815"/>
                </a:lnTo>
                <a:lnTo>
                  <a:pt x="0" y="1102815"/>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r>
              <a:rPr lang="nl-NL" sz="3200" dirty="0">
                <a:solidFill>
                  <a:schemeClr val="bg1"/>
                </a:solidFill>
                <a:latin typeface="Nexa 2" panose="020B0604020202020204" charset="0"/>
                <a:ea typeface="Nexa 2" panose="020B0604020202020204" charset="0"/>
              </a:rPr>
              <a:t> </a:t>
            </a:r>
          </a:p>
          <a:p>
            <a:r>
              <a:rPr lang="nl-NL" sz="3200" dirty="0">
                <a:solidFill>
                  <a:schemeClr val="bg1"/>
                </a:solidFill>
                <a:latin typeface="Nexa 2" panose="020B0604020202020204" charset="0"/>
                <a:ea typeface="Nexa 2" panose="020B0604020202020204" charset="0"/>
              </a:rPr>
              <a:t>    Mantelzorgondersteuning </a:t>
            </a:r>
          </a:p>
        </p:txBody>
      </p:sp>
      <p:sp>
        <p:nvSpPr>
          <p:cNvPr id="9" name="Freeform 9">
            <a:extLst>
              <a:ext uri="{FF2B5EF4-FFF2-40B4-BE49-F238E27FC236}">
                <a16:creationId xmlns:a16="http://schemas.microsoft.com/office/drawing/2014/main" id="{7966A367-1AD2-1AE3-1914-E75F8EE6E1FD}"/>
              </a:ext>
            </a:extLst>
          </p:cNvPr>
          <p:cNvSpPr/>
          <p:nvPr/>
        </p:nvSpPr>
        <p:spPr>
          <a:xfrm rot="194599">
            <a:off x="-1245698" y="8986827"/>
            <a:ext cx="19790998" cy="2619397"/>
          </a:xfrm>
          <a:custGeom>
            <a:avLst/>
            <a:gdLst/>
            <a:ahLst/>
            <a:cxnLst/>
            <a:rect l="l" t="t" r="r" b="b"/>
            <a:pathLst>
              <a:path w="19790998" h="2619397">
                <a:moveTo>
                  <a:pt x="0" y="0"/>
                </a:moveTo>
                <a:lnTo>
                  <a:pt x="19790998" y="0"/>
                </a:lnTo>
                <a:lnTo>
                  <a:pt x="19790998" y="2619396"/>
                </a:lnTo>
                <a:lnTo>
                  <a:pt x="0" y="261939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nl-NL"/>
          </a:p>
        </p:txBody>
      </p:sp>
      <p:sp>
        <p:nvSpPr>
          <p:cNvPr id="10" name="Freeform 10">
            <a:extLst>
              <a:ext uri="{FF2B5EF4-FFF2-40B4-BE49-F238E27FC236}">
                <a16:creationId xmlns:a16="http://schemas.microsoft.com/office/drawing/2014/main" id="{893C55BF-6F21-4BFC-99B4-DBC61ACA832A}"/>
              </a:ext>
            </a:extLst>
          </p:cNvPr>
          <p:cNvSpPr/>
          <p:nvPr/>
        </p:nvSpPr>
        <p:spPr>
          <a:xfrm>
            <a:off x="481535" y="9561425"/>
            <a:ext cx="495722" cy="499353"/>
          </a:xfrm>
          <a:custGeom>
            <a:avLst/>
            <a:gdLst/>
            <a:ahLst/>
            <a:cxnLst/>
            <a:rect l="l" t="t" r="r" b="b"/>
            <a:pathLst>
              <a:path w="495722" h="499353">
                <a:moveTo>
                  <a:pt x="0" y="0"/>
                </a:moveTo>
                <a:lnTo>
                  <a:pt x="495722" y="0"/>
                </a:lnTo>
                <a:lnTo>
                  <a:pt x="495722" y="499354"/>
                </a:lnTo>
                <a:lnTo>
                  <a:pt x="0" y="499354"/>
                </a:lnTo>
                <a:lnTo>
                  <a:pt x="0" y="0"/>
                </a:lnTo>
                <a:close/>
              </a:path>
            </a:pathLst>
          </a:custGeom>
          <a:blipFill>
            <a:blip r:embed="rId15"/>
            <a:stretch>
              <a:fillRect/>
            </a:stretch>
          </a:blipFill>
        </p:spPr>
        <p:txBody>
          <a:bodyPr/>
          <a:lstStyle/>
          <a:p>
            <a:endParaRPr lang="nl-NL"/>
          </a:p>
        </p:txBody>
      </p:sp>
      <p:sp>
        <p:nvSpPr>
          <p:cNvPr id="11" name="Freeform 11">
            <a:extLst>
              <a:ext uri="{FF2B5EF4-FFF2-40B4-BE49-F238E27FC236}">
                <a16:creationId xmlns:a16="http://schemas.microsoft.com/office/drawing/2014/main" id="{54866AA7-1340-C5B8-B1D6-A83D4370B055}"/>
              </a:ext>
            </a:extLst>
          </p:cNvPr>
          <p:cNvSpPr/>
          <p:nvPr/>
        </p:nvSpPr>
        <p:spPr>
          <a:xfrm>
            <a:off x="443435" y="332525"/>
            <a:ext cx="1739684" cy="538474"/>
          </a:xfrm>
          <a:custGeom>
            <a:avLst/>
            <a:gdLst/>
            <a:ahLst/>
            <a:cxnLst/>
            <a:rect l="l" t="t" r="r" b="b"/>
            <a:pathLst>
              <a:path w="1739684" h="538474">
                <a:moveTo>
                  <a:pt x="0" y="0"/>
                </a:moveTo>
                <a:lnTo>
                  <a:pt x="1739684" y="0"/>
                </a:lnTo>
                <a:lnTo>
                  <a:pt x="1739684" y="538473"/>
                </a:lnTo>
                <a:lnTo>
                  <a:pt x="0" y="53847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nl-NL"/>
          </a:p>
        </p:txBody>
      </p:sp>
      <p:sp>
        <p:nvSpPr>
          <p:cNvPr id="12" name="TextBox 12">
            <a:extLst>
              <a:ext uri="{FF2B5EF4-FFF2-40B4-BE49-F238E27FC236}">
                <a16:creationId xmlns:a16="http://schemas.microsoft.com/office/drawing/2014/main" id="{5C5A48E7-F33B-E129-1E47-C6850C08D238}"/>
              </a:ext>
            </a:extLst>
          </p:cNvPr>
          <p:cNvSpPr txBox="1"/>
          <p:nvPr/>
        </p:nvSpPr>
        <p:spPr>
          <a:xfrm>
            <a:off x="1168389" y="9655388"/>
            <a:ext cx="1996526" cy="292768"/>
          </a:xfrm>
          <a:prstGeom prst="rect">
            <a:avLst/>
          </a:prstGeom>
        </p:spPr>
        <p:txBody>
          <a:bodyPr lIns="0" tIns="0" rIns="0" bIns="0" rtlCol="0" anchor="t">
            <a:spAutoFit/>
          </a:bodyPr>
          <a:lstStyle/>
          <a:p>
            <a:pPr algn="l">
              <a:lnSpc>
                <a:spcPts val="2478"/>
              </a:lnSpc>
            </a:pPr>
            <a:r>
              <a:rPr lang="en-US" sz="1770">
                <a:solidFill>
                  <a:srgbClr val="FFFFFF"/>
                </a:solidFill>
                <a:latin typeface="Baloo"/>
                <a:ea typeface="Baloo"/>
                <a:cs typeface="Baloo"/>
                <a:sym typeface="Baloo"/>
              </a:rPr>
              <a:t>www.synthese.nl</a:t>
            </a:r>
          </a:p>
        </p:txBody>
      </p:sp>
      <p:sp>
        <p:nvSpPr>
          <p:cNvPr id="14" name="Freeform 6">
            <a:extLst>
              <a:ext uri="{FF2B5EF4-FFF2-40B4-BE49-F238E27FC236}">
                <a16:creationId xmlns:a16="http://schemas.microsoft.com/office/drawing/2014/main" id="{4B8E6CB4-F599-CF5A-62F8-7D28CC404163}"/>
              </a:ext>
            </a:extLst>
          </p:cNvPr>
          <p:cNvSpPr/>
          <p:nvPr/>
        </p:nvSpPr>
        <p:spPr>
          <a:xfrm>
            <a:off x="4031433" y="2602672"/>
            <a:ext cx="8601154" cy="5925204"/>
          </a:xfrm>
          <a:custGeom>
            <a:avLst/>
            <a:gdLst/>
            <a:ahLst/>
            <a:cxnLst/>
            <a:rect l="l" t="t" r="r" b="b"/>
            <a:pathLst>
              <a:path w="7731854" h="11436701">
                <a:moveTo>
                  <a:pt x="0" y="0"/>
                </a:moveTo>
                <a:lnTo>
                  <a:pt x="7731854" y="0"/>
                </a:lnTo>
                <a:lnTo>
                  <a:pt x="7731854" y="11436701"/>
                </a:lnTo>
                <a:lnTo>
                  <a:pt x="0" y="114367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a:buNone/>
            </a:pPr>
            <a:endParaRPr lang="nl-NL" sz="2000" b="1" dirty="0">
              <a:latin typeface="Nexa Extra Light" panose="00000200000000000000" pitchFamily="2" charset="0"/>
            </a:endParaRPr>
          </a:p>
          <a:p>
            <a:pPr>
              <a:buNone/>
            </a:pPr>
            <a:r>
              <a:rPr lang="nl-NL" sz="2000" b="1" dirty="0">
                <a:latin typeface="Nexa Extra Light" panose="00000200000000000000" pitchFamily="2" charset="0"/>
              </a:rPr>
              <a:t>🧭 Wat valt onder mantelzorgondersteuning?</a:t>
            </a:r>
          </a:p>
          <a:p>
            <a:pPr>
              <a:buFont typeface="Arial" panose="020B0604020202020204" pitchFamily="34" charset="0"/>
              <a:buChar char="•"/>
            </a:pPr>
            <a:r>
              <a:rPr lang="nl-NL" sz="2000" b="1" dirty="0">
                <a:latin typeface="Nexa Extra Light" panose="00000200000000000000" pitchFamily="2" charset="0"/>
              </a:rPr>
              <a:t>Informatie en advies</a:t>
            </a:r>
            <a:r>
              <a:rPr lang="nl-NL" sz="2000" dirty="0">
                <a:latin typeface="Nexa Extra Light" panose="00000200000000000000" pitchFamily="2" charset="0"/>
              </a:rPr>
              <a:t>: bijv. over hoe je zorg kunt regelen.</a:t>
            </a:r>
          </a:p>
          <a:p>
            <a:pPr>
              <a:buFont typeface="Arial" panose="020B0604020202020204" pitchFamily="34" charset="0"/>
              <a:buChar char="•"/>
            </a:pPr>
            <a:r>
              <a:rPr lang="nl-NL" sz="2000" b="1" dirty="0">
                <a:latin typeface="Nexa Extra Light" panose="00000200000000000000" pitchFamily="2" charset="0"/>
              </a:rPr>
              <a:t>Respijtzorg</a:t>
            </a:r>
            <a:r>
              <a:rPr lang="nl-NL" sz="2000" dirty="0">
                <a:latin typeface="Nexa Extra Light" panose="00000200000000000000" pitchFamily="2" charset="0"/>
              </a:rPr>
              <a:t>: tijdelijke vervanging van de zorg, zodat de mantelzorger even rust krijgt.</a:t>
            </a:r>
          </a:p>
          <a:p>
            <a:pPr>
              <a:buFont typeface="Arial" panose="020B0604020202020204" pitchFamily="34" charset="0"/>
              <a:buChar char="•"/>
            </a:pPr>
            <a:r>
              <a:rPr lang="nl-NL" sz="2000" b="1" dirty="0">
                <a:latin typeface="Nexa Extra Light" panose="00000200000000000000" pitchFamily="2" charset="0"/>
              </a:rPr>
              <a:t>Mantelzorgmakelaar</a:t>
            </a:r>
            <a:r>
              <a:rPr lang="nl-NL" sz="2000" dirty="0">
                <a:latin typeface="Nexa Extra Light" panose="00000200000000000000" pitchFamily="2" charset="0"/>
              </a:rPr>
              <a:t>: iemand die helpt met het regelen van zorg, formulieren en administratie.</a:t>
            </a:r>
          </a:p>
          <a:p>
            <a:pPr>
              <a:buFont typeface="Arial" panose="020B0604020202020204" pitchFamily="34" charset="0"/>
              <a:buChar char="•"/>
            </a:pPr>
            <a:r>
              <a:rPr lang="nl-NL" sz="2000" b="1" dirty="0">
                <a:latin typeface="Nexa Extra Light" panose="00000200000000000000" pitchFamily="2" charset="0"/>
              </a:rPr>
              <a:t>Gesprekken of begeleiding</a:t>
            </a:r>
            <a:r>
              <a:rPr lang="nl-NL" sz="2000" dirty="0">
                <a:latin typeface="Nexa Extra Light" panose="00000200000000000000" pitchFamily="2" charset="0"/>
              </a:rPr>
              <a:t>: als de zorg emotioneel zwaar is.</a:t>
            </a:r>
          </a:p>
          <a:p>
            <a:pPr>
              <a:buFont typeface="Arial" panose="020B0604020202020204" pitchFamily="34" charset="0"/>
              <a:buChar char="•"/>
            </a:pPr>
            <a:r>
              <a:rPr lang="nl-NL" sz="2000" b="1" dirty="0">
                <a:latin typeface="Nexa Extra Light" panose="00000200000000000000" pitchFamily="2" charset="0"/>
              </a:rPr>
              <a:t>Trainingen of cursussen</a:t>
            </a:r>
            <a:r>
              <a:rPr lang="nl-NL" sz="2000" dirty="0">
                <a:latin typeface="Nexa Extra Light" panose="00000200000000000000" pitchFamily="2" charset="0"/>
              </a:rPr>
              <a:t>: om beter met de zorgtaken om te gaan.</a:t>
            </a:r>
          </a:p>
          <a:p>
            <a:pPr>
              <a:buFont typeface="Arial" panose="020B0604020202020204" pitchFamily="34" charset="0"/>
              <a:buChar char="•"/>
            </a:pPr>
            <a:r>
              <a:rPr lang="nl-NL" sz="2000" b="1" dirty="0">
                <a:latin typeface="Nexa Extra Light" panose="00000200000000000000" pitchFamily="2" charset="0"/>
              </a:rPr>
              <a:t>Vrijwilligersverzekering</a:t>
            </a:r>
            <a:r>
              <a:rPr lang="nl-NL" sz="2000" dirty="0">
                <a:latin typeface="Nexa Extra Light" panose="00000200000000000000" pitchFamily="2" charset="0"/>
              </a:rPr>
              <a:t>: in veel gemeenten zijn mantelzorgers verzekerd als er iets misgaat tijdens de zorg.</a:t>
            </a:r>
          </a:p>
          <a:p>
            <a:endParaRPr lang="nl-NL" sz="2000" dirty="0">
              <a:latin typeface="Nexa Extra Light" panose="00000200000000000000" pitchFamily="2" charset="0"/>
            </a:endParaRPr>
          </a:p>
          <a:p>
            <a:pPr>
              <a:buNone/>
            </a:pPr>
            <a:r>
              <a:rPr lang="nl-NL" sz="2000" b="1" dirty="0">
                <a:latin typeface="Nexa Extra Light" panose="00000200000000000000" pitchFamily="2" charset="0"/>
              </a:rPr>
              <a:t>🏛️ Waar kun je terecht?</a:t>
            </a:r>
          </a:p>
          <a:p>
            <a:pPr>
              <a:buFont typeface="Arial" panose="020B0604020202020204" pitchFamily="34" charset="0"/>
              <a:buChar char="•"/>
            </a:pPr>
            <a:r>
              <a:rPr lang="nl-NL" sz="2000" b="1" dirty="0">
                <a:latin typeface="Nexa Extra Light" panose="00000200000000000000" pitchFamily="2" charset="0"/>
              </a:rPr>
              <a:t>Gemeente (</a:t>
            </a:r>
            <a:r>
              <a:rPr lang="nl-NL" sz="2000" b="1" dirty="0" err="1">
                <a:latin typeface="Nexa Extra Light" panose="00000200000000000000" pitchFamily="2" charset="0"/>
              </a:rPr>
              <a:t>Wmo</a:t>
            </a:r>
            <a:r>
              <a:rPr lang="nl-NL" sz="2000" b="1" dirty="0">
                <a:latin typeface="Nexa Extra Light" panose="00000200000000000000" pitchFamily="2" charset="0"/>
              </a:rPr>
              <a:t>-loket)</a:t>
            </a:r>
            <a:r>
              <a:rPr lang="nl-NL" sz="2000" dirty="0">
                <a:latin typeface="Nexa Extra Light" panose="00000200000000000000" pitchFamily="2" charset="0"/>
              </a:rPr>
              <a:t>: voor ondersteuning en respijtzorg.</a:t>
            </a:r>
          </a:p>
          <a:p>
            <a:pPr>
              <a:buFont typeface="Arial" panose="020B0604020202020204" pitchFamily="34" charset="0"/>
              <a:buChar char="•"/>
            </a:pPr>
            <a:r>
              <a:rPr lang="nl-NL" sz="2000" b="1" dirty="0" err="1">
                <a:latin typeface="Nexa Extra Light" panose="00000200000000000000" pitchFamily="2" charset="0"/>
              </a:rPr>
              <a:t>MantelzorgNL</a:t>
            </a:r>
            <a:r>
              <a:rPr lang="nl-NL" sz="2000" dirty="0">
                <a:latin typeface="Nexa Extra Light" panose="00000200000000000000" pitchFamily="2" charset="0"/>
              </a:rPr>
              <a:t>: landelijke organisatie met informatie, advies en contact met andere mantelzorgers.</a:t>
            </a:r>
          </a:p>
          <a:p>
            <a:pPr>
              <a:buFont typeface="Arial" panose="020B0604020202020204" pitchFamily="34" charset="0"/>
              <a:buChar char="•"/>
            </a:pPr>
            <a:r>
              <a:rPr lang="nl-NL" sz="2000" b="1" dirty="0">
                <a:latin typeface="Nexa Extra Light" panose="00000200000000000000" pitchFamily="2" charset="0"/>
              </a:rPr>
              <a:t>Zorgkantoor of huisarts</a:t>
            </a:r>
            <a:r>
              <a:rPr lang="nl-NL" sz="2000" dirty="0">
                <a:latin typeface="Nexa Extra Light" panose="00000200000000000000" pitchFamily="2" charset="0"/>
              </a:rPr>
              <a:t>: voor hulp bij langdurige zorg.</a:t>
            </a:r>
          </a:p>
          <a:p>
            <a:pPr>
              <a:buFont typeface="Arial" panose="020B0604020202020204" pitchFamily="34" charset="0"/>
              <a:buChar char="•"/>
            </a:pPr>
            <a:r>
              <a:rPr lang="nl-NL" sz="2000" b="1" dirty="0">
                <a:latin typeface="Nexa Extra Light" panose="00000200000000000000" pitchFamily="2" charset="0"/>
              </a:rPr>
              <a:t>Steunpunt Mantelzorg</a:t>
            </a:r>
            <a:r>
              <a:rPr lang="nl-NL" sz="2000" dirty="0">
                <a:latin typeface="Nexa Extra Light" panose="00000200000000000000" pitchFamily="2" charset="0"/>
              </a:rPr>
              <a:t>: vaak lokaal georganiseerd.</a:t>
            </a:r>
          </a:p>
        </p:txBody>
      </p:sp>
    </p:spTree>
    <p:extLst>
      <p:ext uri="{BB962C8B-B14F-4D97-AF65-F5344CB8AC3E}">
        <p14:creationId xmlns:p14="http://schemas.microsoft.com/office/powerpoint/2010/main" val="3888691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568" y="-5194017"/>
            <a:ext cx="19048038" cy="16131205"/>
          </a:xfrm>
          <a:custGeom>
            <a:avLst/>
            <a:gdLst/>
            <a:ahLst/>
            <a:cxnLst/>
            <a:rect l="l" t="t" r="r" b="b"/>
            <a:pathLst>
              <a:path w="19048038" h="16131205">
                <a:moveTo>
                  <a:pt x="0" y="0"/>
                </a:moveTo>
                <a:lnTo>
                  <a:pt x="19048039" y="0"/>
                </a:lnTo>
                <a:lnTo>
                  <a:pt x="19048039" y="16131205"/>
                </a:lnTo>
                <a:lnTo>
                  <a:pt x="0" y="16131205"/>
                </a:lnTo>
                <a:lnTo>
                  <a:pt x="0" y="0"/>
                </a:lnTo>
                <a:close/>
              </a:path>
            </a:pathLst>
          </a:custGeom>
          <a:blipFill>
            <a:blip r:embed="rId2"/>
            <a:stretch>
              <a:fillRect l="-22748" t="-12122" r="-24235" b="-10455"/>
            </a:stretch>
          </a:blipFill>
        </p:spPr>
        <p:txBody>
          <a:bodyPr/>
          <a:lstStyle/>
          <a:p>
            <a:endParaRPr lang="nl-NL"/>
          </a:p>
        </p:txBody>
      </p:sp>
      <p:sp>
        <p:nvSpPr>
          <p:cNvPr id="3" name="Freeform 3"/>
          <p:cNvSpPr/>
          <p:nvPr/>
        </p:nvSpPr>
        <p:spPr>
          <a:xfrm flipH="1">
            <a:off x="17047444" y="1665010"/>
            <a:ext cx="2178106" cy="803919"/>
          </a:xfrm>
          <a:custGeom>
            <a:avLst/>
            <a:gdLst/>
            <a:ahLst/>
            <a:cxnLst/>
            <a:rect l="l" t="t" r="r" b="b"/>
            <a:pathLst>
              <a:path w="2178106" h="803919">
                <a:moveTo>
                  <a:pt x="2178107" y="0"/>
                </a:moveTo>
                <a:lnTo>
                  <a:pt x="0" y="0"/>
                </a:lnTo>
                <a:lnTo>
                  <a:pt x="0" y="803919"/>
                </a:lnTo>
                <a:lnTo>
                  <a:pt x="2178107" y="803919"/>
                </a:lnTo>
                <a:lnTo>
                  <a:pt x="217810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4" name="Freeform 4"/>
          <p:cNvSpPr/>
          <p:nvPr/>
        </p:nvSpPr>
        <p:spPr>
          <a:xfrm>
            <a:off x="15777918" y="469039"/>
            <a:ext cx="2178106" cy="803919"/>
          </a:xfrm>
          <a:custGeom>
            <a:avLst/>
            <a:gdLst/>
            <a:ahLst/>
            <a:cxnLst/>
            <a:rect l="l" t="t" r="r" b="b"/>
            <a:pathLst>
              <a:path w="2178106" h="803919">
                <a:moveTo>
                  <a:pt x="0" y="0"/>
                </a:moveTo>
                <a:lnTo>
                  <a:pt x="2178107" y="0"/>
                </a:lnTo>
                <a:lnTo>
                  <a:pt x="2178107" y="803919"/>
                </a:lnTo>
                <a:lnTo>
                  <a:pt x="0" y="8039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5" name="Freeform 5"/>
          <p:cNvSpPr/>
          <p:nvPr/>
        </p:nvSpPr>
        <p:spPr>
          <a:xfrm>
            <a:off x="643671" y="9616088"/>
            <a:ext cx="390028" cy="390028"/>
          </a:xfrm>
          <a:custGeom>
            <a:avLst/>
            <a:gdLst/>
            <a:ahLst/>
            <a:cxnLst/>
            <a:rect l="l" t="t" r="r" b="b"/>
            <a:pathLst>
              <a:path w="390028" h="390028">
                <a:moveTo>
                  <a:pt x="0" y="0"/>
                </a:moveTo>
                <a:lnTo>
                  <a:pt x="390028" y="0"/>
                </a:lnTo>
                <a:lnTo>
                  <a:pt x="390028" y="390028"/>
                </a:lnTo>
                <a:lnTo>
                  <a:pt x="0" y="3900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NL"/>
          </a:p>
        </p:txBody>
      </p:sp>
      <p:sp>
        <p:nvSpPr>
          <p:cNvPr id="6" name="Freeform 6"/>
          <p:cNvSpPr/>
          <p:nvPr/>
        </p:nvSpPr>
        <p:spPr>
          <a:xfrm rot="194599">
            <a:off x="-1245698" y="8986827"/>
            <a:ext cx="19790998" cy="2619397"/>
          </a:xfrm>
          <a:custGeom>
            <a:avLst/>
            <a:gdLst/>
            <a:ahLst/>
            <a:cxnLst/>
            <a:rect l="l" t="t" r="r" b="b"/>
            <a:pathLst>
              <a:path w="19790998" h="2619397">
                <a:moveTo>
                  <a:pt x="0" y="0"/>
                </a:moveTo>
                <a:lnTo>
                  <a:pt x="19790998" y="0"/>
                </a:lnTo>
                <a:lnTo>
                  <a:pt x="19790998" y="2619396"/>
                </a:lnTo>
                <a:lnTo>
                  <a:pt x="0" y="261939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l-NL"/>
          </a:p>
        </p:txBody>
      </p:sp>
      <p:sp>
        <p:nvSpPr>
          <p:cNvPr id="7" name="Freeform 7"/>
          <p:cNvSpPr/>
          <p:nvPr/>
        </p:nvSpPr>
        <p:spPr>
          <a:xfrm>
            <a:off x="481535" y="9561425"/>
            <a:ext cx="495722" cy="499353"/>
          </a:xfrm>
          <a:custGeom>
            <a:avLst/>
            <a:gdLst/>
            <a:ahLst/>
            <a:cxnLst/>
            <a:rect l="l" t="t" r="r" b="b"/>
            <a:pathLst>
              <a:path w="495722" h="499353">
                <a:moveTo>
                  <a:pt x="0" y="0"/>
                </a:moveTo>
                <a:lnTo>
                  <a:pt x="495722" y="0"/>
                </a:lnTo>
                <a:lnTo>
                  <a:pt x="495722" y="499354"/>
                </a:lnTo>
                <a:lnTo>
                  <a:pt x="0" y="499354"/>
                </a:lnTo>
                <a:lnTo>
                  <a:pt x="0" y="0"/>
                </a:lnTo>
                <a:close/>
              </a:path>
            </a:pathLst>
          </a:custGeom>
          <a:blipFill>
            <a:blip r:embed="rId9"/>
            <a:stretch>
              <a:fillRect/>
            </a:stretch>
          </a:blipFill>
        </p:spPr>
        <p:txBody>
          <a:bodyPr/>
          <a:lstStyle/>
          <a:p>
            <a:endParaRPr lang="nl-NL"/>
          </a:p>
        </p:txBody>
      </p:sp>
      <p:sp>
        <p:nvSpPr>
          <p:cNvPr id="8" name="TextBox 8"/>
          <p:cNvSpPr txBox="1"/>
          <p:nvPr/>
        </p:nvSpPr>
        <p:spPr>
          <a:xfrm>
            <a:off x="1168389" y="9655388"/>
            <a:ext cx="1996526" cy="292768"/>
          </a:xfrm>
          <a:prstGeom prst="rect">
            <a:avLst/>
          </a:prstGeom>
        </p:spPr>
        <p:txBody>
          <a:bodyPr lIns="0" tIns="0" rIns="0" bIns="0" rtlCol="0" anchor="t">
            <a:spAutoFit/>
          </a:bodyPr>
          <a:lstStyle/>
          <a:p>
            <a:pPr algn="l">
              <a:lnSpc>
                <a:spcPts val="2478"/>
              </a:lnSpc>
            </a:pPr>
            <a:r>
              <a:rPr lang="en-US" sz="1770">
                <a:solidFill>
                  <a:srgbClr val="FFFFFF"/>
                </a:solidFill>
                <a:latin typeface="Baloo"/>
                <a:ea typeface="Baloo"/>
                <a:cs typeface="Baloo"/>
                <a:sym typeface="Baloo"/>
              </a:rPr>
              <a:t>www.synthese.nl</a:t>
            </a:r>
          </a:p>
        </p:txBody>
      </p:sp>
      <p:sp>
        <p:nvSpPr>
          <p:cNvPr id="9" name="Freeform 9"/>
          <p:cNvSpPr/>
          <p:nvPr/>
        </p:nvSpPr>
        <p:spPr>
          <a:xfrm>
            <a:off x="6115456" y="724662"/>
            <a:ext cx="6120919" cy="1146281"/>
          </a:xfrm>
          <a:custGeom>
            <a:avLst/>
            <a:gdLst/>
            <a:ahLst/>
            <a:cxnLst/>
            <a:rect l="l" t="t" r="r" b="b"/>
            <a:pathLst>
              <a:path w="6120919" h="1146281">
                <a:moveTo>
                  <a:pt x="0" y="0"/>
                </a:moveTo>
                <a:lnTo>
                  <a:pt x="6120919" y="0"/>
                </a:lnTo>
                <a:lnTo>
                  <a:pt x="6120919" y="1146282"/>
                </a:lnTo>
                <a:lnTo>
                  <a:pt x="0" y="1146282"/>
                </a:lnTo>
                <a:lnTo>
                  <a:pt x="0" y="0"/>
                </a:lnTo>
                <a:close/>
              </a:path>
            </a:pathLst>
          </a:custGeom>
          <a:blipFill>
            <a:blip r:embed="rId10">
              <a:alphaModFix amt="19999"/>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nl-NL"/>
          </a:p>
        </p:txBody>
      </p:sp>
      <p:sp>
        <p:nvSpPr>
          <p:cNvPr id="10" name="Freeform 10"/>
          <p:cNvSpPr/>
          <p:nvPr/>
        </p:nvSpPr>
        <p:spPr>
          <a:xfrm>
            <a:off x="6051625" y="674972"/>
            <a:ext cx="6120919" cy="1146281"/>
          </a:xfrm>
          <a:custGeom>
            <a:avLst/>
            <a:gdLst/>
            <a:ahLst/>
            <a:cxnLst/>
            <a:rect l="l" t="t" r="r" b="b"/>
            <a:pathLst>
              <a:path w="6120919" h="1146281">
                <a:moveTo>
                  <a:pt x="0" y="0"/>
                </a:moveTo>
                <a:lnTo>
                  <a:pt x="6120919" y="0"/>
                </a:lnTo>
                <a:lnTo>
                  <a:pt x="6120919" y="1146281"/>
                </a:lnTo>
                <a:lnTo>
                  <a:pt x="0" y="1146281"/>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nl-NL"/>
          </a:p>
        </p:txBody>
      </p:sp>
      <p:sp>
        <p:nvSpPr>
          <p:cNvPr id="11" name="TextBox 11"/>
          <p:cNvSpPr txBox="1"/>
          <p:nvPr/>
        </p:nvSpPr>
        <p:spPr>
          <a:xfrm>
            <a:off x="6828777" y="878353"/>
            <a:ext cx="4714630" cy="653793"/>
          </a:xfrm>
          <a:prstGeom prst="rect">
            <a:avLst/>
          </a:prstGeom>
        </p:spPr>
        <p:txBody>
          <a:bodyPr lIns="0" tIns="0" rIns="0" bIns="0" rtlCol="0" anchor="t">
            <a:spAutoFit/>
          </a:bodyPr>
          <a:lstStyle/>
          <a:p>
            <a:pPr algn="ctr">
              <a:lnSpc>
                <a:spcPts val="5306"/>
              </a:lnSpc>
              <a:spcBef>
                <a:spcPct val="0"/>
              </a:spcBef>
            </a:pPr>
            <a:r>
              <a:rPr lang="en-US" sz="3790">
                <a:solidFill>
                  <a:srgbClr val="FFFFFF"/>
                </a:solidFill>
                <a:latin typeface="Nexa 2"/>
                <a:ea typeface="Nexa 2"/>
                <a:cs typeface="Nexa 2"/>
                <a:sym typeface="Nexa 2"/>
              </a:rPr>
              <a:t>Aanbod Synthese</a:t>
            </a:r>
          </a:p>
        </p:txBody>
      </p:sp>
      <p:sp>
        <p:nvSpPr>
          <p:cNvPr id="12" name="Freeform 12"/>
          <p:cNvSpPr/>
          <p:nvPr/>
        </p:nvSpPr>
        <p:spPr>
          <a:xfrm>
            <a:off x="443435" y="332525"/>
            <a:ext cx="1739684" cy="538474"/>
          </a:xfrm>
          <a:custGeom>
            <a:avLst/>
            <a:gdLst/>
            <a:ahLst/>
            <a:cxnLst/>
            <a:rect l="l" t="t" r="r" b="b"/>
            <a:pathLst>
              <a:path w="1739684" h="538474">
                <a:moveTo>
                  <a:pt x="0" y="0"/>
                </a:moveTo>
                <a:lnTo>
                  <a:pt x="1739684" y="0"/>
                </a:lnTo>
                <a:lnTo>
                  <a:pt x="1739684" y="538473"/>
                </a:lnTo>
                <a:lnTo>
                  <a:pt x="0" y="53847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nl-NL"/>
          </a:p>
        </p:txBody>
      </p:sp>
      <p:grpSp>
        <p:nvGrpSpPr>
          <p:cNvPr id="13" name="Group 13"/>
          <p:cNvGrpSpPr/>
          <p:nvPr/>
        </p:nvGrpSpPr>
        <p:grpSpPr>
          <a:xfrm>
            <a:off x="1931485" y="3118044"/>
            <a:ext cx="14425030" cy="4720833"/>
            <a:chOff x="0" y="0"/>
            <a:chExt cx="19233373" cy="6294444"/>
          </a:xfrm>
        </p:grpSpPr>
        <p:sp>
          <p:nvSpPr>
            <p:cNvPr id="14" name="Freeform 14"/>
            <p:cNvSpPr/>
            <p:nvPr/>
          </p:nvSpPr>
          <p:spPr>
            <a:xfrm>
              <a:off x="7313680" y="3482534"/>
              <a:ext cx="4606012" cy="2811910"/>
            </a:xfrm>
            <a:custGeom>
              <a:avLst/>
              <a:gdLst/>
              <a:ahLst/>
              <a:cxnLst/>
              <a:rect l="l" t="t" r="r" b="b"/>
              <a:pathLst>
                <a:path w="4606012" h="2811910">
                  <a:moveTo>
                    <a:pt x="0" y="0"/>
                  </a:moveTo>
                  <a:lnTo>
                    <a:pt x="4606012" y="0"/>
                  </a:lnTo>
                  <a:lnTo>
                    <a:pt x="4606012" y="2811910"/>
                  </a:lnTo>
                  <a:lnTo>
                    <a:pt x="0" y="2811910"/>
                  </a:lnTo>
                  <a:lnTo>
                    <a:pt x="0" y="0"/>
                  </a:lnTo>
                  <a:close/>
                </a:path>
              </a:pathLst>
            </a:custGeom>
            <a:blipFill>
              <a:blip r:embed="rId16"/>
              <a:stretch>
                <a:fillRect/>
              </a:stretch>
            </a:blipFill>
          </p:spPr>
          <p:txBody>
            <a:bodyPr/>
            <a:lstStyle/>
            <a:p>
              <a:endParaRPr lang="nl-NL"/>
            </a:p>
          </p:txBody>
        </p:sp>
        <p:sp>
          <p:nvSpPr>
            <p:cNvPr id="15" name="Freeform 15"/>
            <p:cNvSpPr/>
            <p:nvPr/>
          </p:nvSpPr>
          <p:spPr>
            <a:xfrm>
              <a:off x="4930253" y="19941"/>
              <a:ext cx="4672999" cy="3115333"/>
            </a:xfrm>
            <a:custGeom>
              <a:avLst/>
              <a:gdLst/>
              <a:ahLst/>
              <a:cxnLst/>
              <a:rect l="l" t="t" r="r" b="b"/>
              <a:pathLst>
                <a:path w="4672999" h="3115333">
                  <a:moveTo>
                    <a:pt x="0" y="0"/>
                  </a:moveTo>
                  <a:lnTo>
                    <a:pt x="4673000" y="0"/>
                  </a:lnTo>
                  <a:lnTo>
                    <a:pt x="4673000" y="3115332"/>
                  </a:lnTo>
                  <a:lnTo>
                    <a:pt x="0" y="3115332"/>
                  </a:lnTo>
                  <a:lnTo>
                    <a:pt x="0" y="0"/>
                  </a:lnTo>
                  <a:close/>
                </a:path>
              </a:pathLst>
            </a:custGeom>
            <a:blipFill>
              <a:blip r:embed="rId17"/>
              <a:stretch>
                <a:fillRect/>
              </a:stretch>
            </a:blipFill>
          </p:spPr>
          <p:txBody>
            <a:bodyPr/>
            <a:lstStyle/>
            <a:p>
              <a:endParaRPr lang="nl-NL"/>
            </a:p>
          </p:txBody>
        </p:sp>
        <p:sp>
          <p:nvSpPr>
            <p:cNvPr id="16" name="Freeform 16"/>
            <p:cNvSpPr/>
            <p:nvPr/>
          </p:nvSpPr>
          <p:spPr>
            <a:xfrm>
              <a:off x="0" y="7951"/>
              <a:ext cx="4538017" cy="3127323"/>
            </a:xfrm>
            <a:custGeom>
              <a:avLst/>
              <a:gdLst/>
              <a:ahLst/>
              <a:cxnLst/>
              <a:rect l="l" t="t" r="r" b="b"/>
              <a:pathLst>
                <a:path w="4538017" h="3127323">
                  <a:moveTo>
                    <a:pt x="0" y="0"/>
                  </a:moveTo>
                  <a:lnTo>
                    <a:pt x="4538017" y="0"/>
                  </a:lnTo>
                  <a:lnTo>
                    <a:pt x="4538017" y="3127322"/>
                  </a:lnTo>
                  <a:lnTo>
                    <a:pt x="0" y="3127322"/>
                  </a:lnTo>
                  <a:lnTo>
                    <a:pt x="0" y="0"/>
                  </a:lnTo>
                  <a:close/>
                </a:path>
              </a:pathLst>
            </a:custGeom>
            <a:blipFill>
              <a:blip r:embed="rId18"/>
              <a:stretch>
                <a:fillRect/>
              </a:stretch>
            </a:blipFill>
          </p:spPr>
          <p:txBody>
            <a:bodyPr/>
            <a:lstStyle/>
            <a:p>
              <a:endParaRPr lang="nl-NL"/>
            </a:p>
          </p:txBody>
        </p:sp>
        <p:sp>
          <p:nvSpPr>
            <p:cNvPr id="17" name="Freeform 17"/>
            <p:cNvSpPr/>
            <p:nvPr/>
          </p:nvSpPr>
          <p:spPr>
            <a:xfrm>
              <a:off x="14842251" y="19941"/>
              <a:ext cx="4391122" cy="3141214"/>
            </a:xfrm>
            <a:custGeom>
              <a:avLst/>
              <a:gdLst/>
              <a:ahLst/>
              <a:cxnLst/>
              <a:rect l="l" t="t" r="r" b="b"/>
              <a:pathLst>
                <a:path w="4391122" h="3141214">
                  <a:moveTo>
                    <a:pt x="0" y="0"/>
                  </a:moveTo>
                  <a:lnTo>
                    <a:pt x="4391122" y="0"/>
                  </a:lnTo>
                  <a:lnTo>
                    <a:pt x="4391122" y="3141214"/>
                  </a:lnTo>
                  <a:lnTo>
                    <a:pt x="0" y="3141214"/>
                  </a:lnTo>
                  <a:lnTo>
                    <a:pt x="0" y="0"/>
                  </a:lnTo>
                  <a:close/>
                </a:path>
              </a:pathLst>
            </a:custGeom>
            <a:blipFill>
              <a:blip r:embed="rId19"/>
              <a:stretch>
                <a:fillRect/>
              </a:stretch>
            </a:blipFill>
          </p:spPr>
          <p:txBody>
            <a:bodyPr/>
            <a:lstStyle/>
            <a:p>
              <a:endParaRPr lang="nl-NL"/>
            </a:p>
          </p:txBody>
        </p:sp>
        <p:sp>
          <p:nvSpPr>
            <p:cNvPr id="18" name="Freeform 18"/>
            <p:cNvSpPr/>
            <p:nvPr/>
          </p:nvSpPr>
          <p:spPr>
            <a:xfrm>
              <a:off x="12510703" y="3161155"/>
              <a:ext cx="4473733" cy="3133289"/>
            </a:xfrm>
            <a:custGeom>
              <a:avLst/>
              <a:gdLst/>
              <a:ahLst/>
              <a:cxnLst/>
              <a:rect l="l" t="t" r="r" b="b"/>
              <a:pathLst>
                <a:path w="4473733" h="3133289">
                  <a:moveTo>
                    <a:pt x="0" y="0"/>
                  </a:moveTo>
                  <a:lnTo>
                    <a:pt x="4473733" y="0"/>
                  </a:lnTo>
                  <a:lnTo>
                    <a:pt x="4473733" y="3133289"/>
                  </a:lnTo>
                  <a:lnTo>
                    <a:pt x="0" y="3133289"/>
                  </a:lnTo>
                  <a:lnTo>
                    <a:pt x="0" y="0"/>
                  </a:lnTo>
                  <a:close/>
                </a:path>
              </a:pathLst>
            </a:custGeom>
            <a:blipFill>
              <a:blip r:embed="rId20"/>
              <a:stretch>
                <a:fillRect/>
              </a:stretch>
            </a:blipFill>
          </p:spPr>
          <p:txBody>
            <a:bodyPr/>
            <a:lstStyle/>
            <a:p>
              <a:endParaRPr lang="nl-NL"/>
            </a:p>
          </p:txBody>
        </p:sp>
        <p:sp>
          <p:nvSpPr>
            <p:cNvPr id="19" name="Freeform 19"/>
            <p:cNvSpPr/>
            <p:nvPr/>
          </p:nvSpPr>
          <p:spPr>
            <a:xfrm>
              <a:off x="2076973" y="3177107"/>
              <a:ext cx="4649882" cy="3117337"/>
            </a:xfrm>
            <a:custGeom>
              <a:avLst/>
              <a:gdLst/>
              <a:ahLst/>
              <a:cxnLst/>
              <a:rect l="l" t="t" r="r" b="b"/>
              <a:pathLst>
                <a:path w="4649882" h="3117337">
                  <a:moveTo>
                    <a:pt x="0" y="0"/>
                  </a:moveTo>
                  <a:lnTo>
                    <a:pt x="4649882" y="0"/>
                  </a:lnTo>
                  <a:lnTo>
                    <a:pt x="4649882" y="3117337"/>
                  </a:lnTo>
                  <a:lnTo>
                    <a:pt x="0" y="3117337"/>
                  </a:lnTo>
                  <a:lnTo>
                    <a:pt x="0" y="0"/>
                  </a:lnTo>
                  <a:close/>
                </a:path>
              </a:pathLst>
            </a:custGeom>
            <a:blipFill>
              <a:blip r:embed="rId21"/>
              <a:stretch>
                <a:fillRect/>
              </a:stretch>
            </a:blipFill>
          </p:spPr>
          <p:txBody>
            <a:bodyPr/>
            <a:lstStyle/>
            <a:p>
              <a:endParaRPr lang="nl-NL"/>
            </a:p>
          </p:txBody>
        </p:sp>
        <p:sp>
          <p:nvSpPr>
            <p:cNvPr id="20" name="Freeform 20"/>
            <p:cNvSpPr/>
            <p:nvPr/>
          </p:nvSpPr>
          <p:spPr>
            <a:xfrm>
              <a:off x="9995489" y="0"/>
              <a:ext cx="4452755" cy="3135273"/>
            </a:xfrm>
            <a:custGeom>
              <a:avLst/>
              <a:gdLst/>
              <a:ahLst/>
              <a:cxnLst/>
              <a:rect l="l" t="t" r="r" b="b"/>
              <a:pathLst>
                <a:path w="4452755" h="3135273">
                  <a:moveTo>
                    <a:pt x="0" y="0"/>
                  </a:moveTo>
                  <a:lnTo>
                    <a:pt x="4452755" y="0"/>
                  </a:lnTo>
                  <a:lnTo>
                    <a:pt x="4452755" y="3135273"/>
                  </a:lnTo>
                  <a:lnTo>
                    <a:pt x="0" y="3135273"/>
                  </a:lnTo>
                  <a:lnTo>
                    <a:pt x="0" y="0"/>
                  </a:lnTo>
                  <a:close/>
                </a:path>
              </a:pathLst>
            </a:custGeom>
            <a:blipFill>
              <a:blip r:embed="rId22"/>
              <a:stretch>
                <a:fillRect/>
              </a:stretch>
            </a:blipFill>
          </p:spPr>
          <p:txBody>
            <a:bodyPr/>
            <a:lstStyle/>
            <a:p>
              <a:endParaRPr lang="nl-NL"/>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568" y="-5194017"/>
            <a:ext cx="19048038" cy="16131205"/>
          </a:xfrm>
          <a:custGeom>
            <a:avLst/>
            <a:gdLst/>
            <a:ahLst/>
            <a:cxnLst/>
            <a:rect l="l" t="t" r="r" b="b"/>
            <a:pathLst>
              <a:path w="19048038" h="16131205">
                <a:moveTo>
                  <a:pt x="0" y="0"/>
                </a:moveTo>
                <a:lnTo>
                  <a:pt x="19048039" y="0"/>
                </a:lnTo>
                <a:lnTo>
                  <a:pt x="19048039" y="16131205"/>
                </a:lnTo>
                <a:lnTo>
                  <a:pt x="0" y="16131205"/>
                </a:lnTo>
                <a:lnTo>
                  <a:pt x="0" y="0"/>
                </a:lnTo>
                <a:close/>
              </a:path>
            </a:pathLst>
          </a:custGeom>
          <a:blipFill>
            <a:blip r:embed="rId2"/>
            <a:stretch>
              <a:fillRect l="-22748" t="-12122" r="-24235" b="-10455"/>
            </a:stretch>
          </a:blipFill>
        </p:spPr>
        <p:txBody>
          <a:bodyPr/>
          <a:lstStyle/>
          <a:p>
            <a:endParaRPr lang="nl-NL"/>
          </a:p>
        </p:txBody>
      </p:sp>
      <p:sp>
        <p:nvSpPr>
          <p:cNvPr id="3" name="Freeform 3"/>
          <p:cNvSpPr/>
          <p:nvPr/>
        </p:nvSpPr>
        <p:spPr>
          <a:xfrm>
            <a:off x="13764451" y="1328536"/>
            <a:ext cx="3240427" cy="1372763"/>
          </a:xfrm>
          <a:custGeom>
            <a:avLst/>
            <a:gdLst/>
            <a:ahLst/>
            <a:cxnLst/>
            <a:rect l="l" t="t" r="r" b="b"/>
            <a:pathLst>
              <a:path w="3240427" h="1372763">
                <a:moveTo>
                  <a:pt x="0" y="0"/>
                </a:moveTo>
                <a:lnTo>
                  <a:pt x="3240427" y="0"/>
                </a:lnTo>
                <a:lnTo>
                  <a:pt x="3240427" y="1372762"/>
                </a:lnTo>
                <a:lnTo>
                  <a:pt x="0" y="1372762"/>
                </a:lnTo>
                <a:lnTo>
                  <a:pt x="0" y="0"/>
                </a:lnTo>
                <a:close/>
              </a:path>
            </a:pathLst>
          </a:custGeom>
          <a:blipFill>
            <a:blip r:embed="rId3"/>
            <a:stretch>
              <a:fillRect/>
            </a:stretch>
          </a:blipFill>
        </p:spPr>
        <p:txBody>
          <a:bodyPr/>
          <a:lstStyle/>
          <a:p>
            <a:endParaRPr lang="nl-NL"/>
          </a:p>
        </p:txBody>
      </p:sp>
      <p:sp>
        <p:nvSpPr>
          <p:cNvPr id="4" name="Freeform 4"/>
          <p:cNvSpPr/>
          <p:nvPr/>
        </p:nvSpPr>
        <p:spPr>
          <a:xfrm>
            <a:off x="-1206800" y="4419304"/>
            <a:ext cx="11946643" cy="3236454"/>
          </a:xfrm>
          <a:custGeom>
            <a:avLst/>
            <a:gdLst/>
            <a:ahLst/>
            <a:cxnLst/>
            <a:rect l="l" t="t" r="r" b="b"/>
            <a:pathLst>
              <a:path w="11946643" h="3236454">
                <a:moveTo>
                  <a:pt x="0" y="0"/>
                </a:moveTo>
                <a:lnTo>
                  <a:pt x="11946643" y="0"/>
                </a:lnTo>
                <a:lnTo>
                  <a:pt x="11946643" y="3236454"/>
                </a:lnTo>
                <a:lnTo>
                  <a:pt x="0" y="3236454"/>
                </a:lnTo>
                <a:lnTo>
                  <a:pt x="0" y="0"/>
                </a:lnTo>
                <a:close/>
              </a:path>
            </a:pathLst>
          </a:custGeom>
          <a:blipFill>
            <a:blip r:embed="rId4">
              <a:alphaModFix amt="19999"/>
              <a:extLst>
                <a:ext uri="{96DAC541-7B7A-43D3-8B79-37D633B846F1}">
                  <asvg:svgBlip xmlns:asvg="http://schemas.microsoft.com/office/drawing/2016/SVG/main" r:embed="rId5"/>
                </a:ext>
              </a:extLst>
            </a:blip>
            <a:stretch>
              <a:fillRect/>
            </a:stretch>
          </a:blipFill>
        </p:spPr>
        <p:txBody>
          <a:bodyPr/>
          <a:lstStyle/>
          <a:p>
            <a:endParaRPr lang="nl-NL"/>
          </a:p>
        </p:txBody>
      </p:sp>
      <p:sp>
        <p:nvSpPr>
          <p:cNvPr id="5" name="Freeform 5"/>
          <p:cNvSpPr/>
          <p:nvPr/>
        </p:nvSpPr>
        <p:spPr>
          <a:xfrm>
            <a:off x="-1284388" y="4359325"/>
            <a:ext cx="11946643" cy="3236454"/>
          </a:xfrm>
          <a:custGeom>
            <a:avLst/>
            <a:gdLst/>
            <a:ahLst/>
            <a:cxnLst/>
            <a:rect l="l" t="t" r="r" b="b"/>
            <a:pathLst>
              <a:path w="11946643" h="3236454">
                <a:moveTo>
                  <a:pt x="0" y="0"/>
                </a:moveTo>
                <a:lnTo>
                  <a:pt x="11946643" y="0"/>
                </a:lnTo>
                <a:lnTo>
                  <a:pt x="11946643" y="3236454"/>
                </a:lnTo>
                <a:lnTo>
                  <a:pt x="0" y="32364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sp>
        <p:nvSpPr>
          <p:cNvPr id="6" name="Freeform 6"/>
          <p:cNvSpPr/>
          <p:nvPr/>
        </p:nvSpPr>
        <p:spPr>
          <a:xfrm>
            <a:off x="1028700" y="-2646320"/>
            <a:ext cx="4458043" cy="6270905"/>
          </a:xfrm>
          <a:custGeom>
            <a:avLst/>
            <a:gdLst/>
            <a:ahLst/>
            <a:cxnLst/>
            <a:rect l="l" t="t" r="r" b="b"/>
            <a:pathLst>
              <a:path w="4458043" h="6270905">
                <a:moveTo>
                  <a:pt x="0" y="0"/>
                </a:moveTo>
                <a:lnTo>
                  <a:pt x="4458043" y="0"/>
                </a:lnTo>
                <a:lnTo>
                  <a:pt x="4458043" y="6270905"/>
                </a:lnTo>
                <a:lnTo>
                  <a:pt x="0" y="62709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l-NL"/>
          </a:p>
        </p:txBody>
      </p:sp>
      <p:sp>
        <p:nvSpPr>
          <p:cNvPr id="7" name="Freeform 7"/>
          <p:cNvSpPr/>
          <p:nvPr/>
        </p:nvSpPr>
        <p:spPr>
          <a:xfrm>
            <a:off x="1380847" y="7342617"/>
            <a:ext cx="2387316" cy="781303"/>
          </a:xfrm>
          <a:custGeom>
            <a:avLst/>
            <a:gdLst/>
            <a:ahLst/>
            <a:cxnLst/>
            <a:rect l="l" t="t" r="r" b="b"/>
            <a:pathLst>
              <a:path w="2387316" h="781303">
                <a:moveTo>
                  <a:pt x="0" y="0"/>
                </a:moveTo>
                <a:lnTo>
                  <a:pt x="2387317" y="0"/>
                </a:lnTo>
                <a:lnTo>
                  <a:pt x="2387317" y="781304"/>
                </a:lnTo>
                <a:lnTo>
                  <a:pt x="0" y="781304"/>
                </a:lnTo>
                <a:lnTo>
                  <a:pt x="0" y="0"/>
                </a:lnTo>
                <a:close/>
              </a:path>
            </a:pathLst>
          </a:custGeom>
          <a:blipFill>
            <a:blip r:embed="rId10">
              <a:alphaModFix amt="19999"/>
              <a:extLst>
                <a:ext uri="{96DAC541-7B7A-43D3-8B79-37D633B846F1}">
                  <asvg:svgBlip xmlns:asvg="http://schemas.microsoft.com/office/drawing/2016/SVG/main" r:embed="rId11"/>
                </a:ext>
              </a:extLst>
            </a:blip>
            <a:stretch>
              <a:fillRect/>
            </a:stretch>
          </a:blipFill>
        </p:spPr>
        <p:txBody>
          <a:bodyPr/>
          <a:lstStyle/>
          <a:p>
            <a:endParaRPr lang="nl-NL"/>
          </a:p>
        </p:txBody>
      </p:sp>
      <p:sp>
        <p:nvSpPr>
          <p:cNvPr id="8" name="Freeform 8"/>
          <p:cNvSpPr/>
          <p:nvPr/>
        </p:nvSpPr>
        <p:spPr>
          <a:xfrm>
            <a:off x="1318463" y="7265106"/>
            <a:ext cx="2387316" cy="781303"/>
          </a:xfrm>
          <a:custGeom>
            <a:avLst/>
            <a:gdLst/>
            <a:ahLst/>
            <a:cxnLst/>
            <a:rect l="l" t="t" r="r" b="b"/>
            <a:pathLst>
              <a:path w="2387316" h="781303">
                <a:moveTo>
                  <a:pt x="0" y="0"/>
                </a:moveTo>
                <a:lnTo>
                  <a:pt x="2387316" y="0"/>
                </a:lnTo>
                <a:lnTo>
                  <a:pt x="2387316" y="781304"/>
                </a:lnTo>
                <a:lnTo>
                  <a:pt x="0" y="78130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nl-NL" dirty="0"/>
          </a:p>
        </p:txBody>
      </p:sp>
      <p:sp>
        <p:nvSpPr>
          <p:cNvPr id="9" name="TextBox 9"/>
          <p:cNvSpPr txBox="1"/>
          <p:nvPr/>
        </p:nvSpPr>
        <p:spPr>
          <a:xfrm>
            <a:off x="1697844" y="7393065"/>
            <a:ext cx="1628554" cy="458710"/>
          </a:xfrm>
          <a:prstGeom prst="rect">
            <a:avLst/>
          </a:prstGeom>
        </p:spPr>
        <p:txBody>
          <a:bodyPr lIns="0" tIns="0" rIns="0" bIns="0" rtlCol="0" anchor="t">
            <a:spAutoFit/>
          </a:bodyPr>
          <a:lstStyle/>
          <a:p>
            <a:pPr algn="ctr">
              <a:lnSpc>
                <a:spcPts val="3701"/>
              </a:lnSpc>
            </a:pPr>
            <a:r>
              <a:rPr lang="en-US" sz="2644" dirty="0">
                <a:solidFill>
                  <a:srgbClr val="FFFFFF"/>
                </a:solidFill>
                <a:latin typeface="Nexa 1"/>
                <a:ea typeface="Nexa 1"/>
                <a:cs typeface="Nexa 1"/>
                <a:sym typeface="Nexa 1"/>
              </a:rPr>
              <a:t>Venray</a:t>
            </a:r>
          </a:p>
        </p:txBody>
      </p:sp>
      <p:sp>
        <p:nvSpPr>
          <p:cNvPr id="10" name="TextBox 10"/>
          <p:cNvSpPr txBox="1"/>
          <p:nvPr/>
        </p:nvSpPr>
        <p:spPr>
          <a:xfrm>
            <a:off x="895754" y="5448597"/>
            <a:ext cx="8234390" cy="982980"/>
          </a:xfrm>
          <a:prstGeom prst="rect">
            <a:avLst/>
          </a:prstGeom>
        </p:spPr>
        <p:txBody>
          <a:bodyPr lIns="0" tIns="0" rIns="0" bIns="0" rtlCol="0" anchor="t">
            <a:spAutoFit/>
          </a:bodyPr>
          <a:lstStyle/>
          <a:p>
            <a:pPr algn="l">
              <a:lnSpc>
                <a:spcPts val="7860"/>
              </a:lnSpc>
            </a:pPr>
            <a:r>
              <a:rPr lang="en-US" sz="6000">
                <a:solidFill>
                  <a:srgbClr val="FFFFFF"/>
                </a:solidFill>
                <a:latin typeface="Nexa 2"/>
                <a:ea typeface="Nexa 2"/>
                <a:cs typeface="Nexa 2"/>
                <a:sym typeface="Nexa 2"/>
              </a:rPr>
              <a:t>Afsluiting en vragen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024" y="-5225652"/>
            <a:ext cx="19048038" cy="16131205"/>
          </a:xfrm>
          <a:custGeom>
            <a:avLst/>
            <a:gdLst/>
            <a:ahLst/>
            <a:cxnLst/>
            <a:rect l="l" t="t" r="r" b="b"/>
            <a:pathLst>
              <a:path w="19048038" h="16131205">
                <a:moveTo>
                  <a:pt x="0" y="0"/>
                </a:moveTo>
                <a:lnTo>
                  <a:pt x="19048039" y="0"/>
                </a:lnTo>
                <a:lnTo>
                  <a:pt x="19048039" y="16131205"/>
                </a:lnTo>
                <a:lnTo>
                  <a:pt x="0" y="16131205"/>
                </a:lnTo>
                <a:lnTo>
                  <a:pt x="0" y="0"/>
                </a:lnTo>
                <a:close/>
              </a:path>
            </a:pathLst>
          </a:custGeom>
          <a:blipFill>
            <a:blip r:embed="rId2"/>
            <a:stretch>
              <a:fillRect l="-22748" t="-12122" r="-24235" b="-10455"/>
            </a:stretch>
          </a:blipFill>
        </p:spPr>
        <p:txBody>
          <a:bodyPr/>
          <a:lstStyle/>
          <a:p>
            <a:endParaRPr lang="nl-NL"/>
          </a:p>
        </p:txBody>
      </p:sp>
      <p:sp>
        <p:nvSpPr>
          <p:cNvPr id="3" name="Freeform 3"/>
          <p:cNvSpPr/>
          <p:nvPr/>
        </p:nvSpPr>
        <p:spPr>
          <a:xfrm flipH="1">
            <a:off x="17047444" y="1665010"/>
            <a:ext cx="2178106" cy="803919"/>
          </a:xfrm>
          <a:custGeom>
            <a:avLst/>
            <a:gdLst/>
            <a:ahLst/>
            <a:cxnLst/>
            <a:rect l="l" t="t" r="r" b="b"/>
            <a:pathLst>
              <a:path w="2178106" h="803919">
                <a:moveTo>
                  <a:pt x="2178107" y="0"/>
                </a:moveTo>
                <a:lnTo>
                  <a:pt x="0" y="0"/>
                </a:lnTo>
                <a:lnTo>
                  <a:pt x="0" y="803919"/>
                </a:lnTo>
                <a:lnTo>
                  <a:pt x="2178107" y="803919"/>
                </a:lnTo>
                <a:lnTo>
                  <a:pt x="217810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4" name="Freeform 4"/>
          <p:cNvSpPr/>
          <p:nvPr/>
        </p:nvSpPr>
        <p:spPr>
          <a:xfrm>
            <a:off x="15777918" y="469039"/>
            <a:ext cx="2178106" cy="803919"/>
          </a:xfrm>
          <a:custGeom>
            <a:avLst/>
            <a:gdLst/>
            <a:ahLst/>
            <a:cxnLst/>
            <a:rect l="l" t="t" r="r" b="b"/>
            <a:pathLst>
              <a:path w="2178106" h="803919">
                <a:moveTo>
                  <a:pt x="0" y="0"/>
                </a:moveTo>
                <a:lnTo>
                  <a:pt x="2178107" y="0"/>
                </a:lnTo>
                <a:lnTo>
                  <a:pt x="2178107" y="803919"/>
                </a:lnTo>
                <a:lnTo>
                  <a:pt x="0" y="8039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5" name="Freeform 5"/>
          <p:cNvSpPr/>
          <p:nvPr/>
        </p:nvSpPr>
        <p:spPr>
          <a:xfrm>
            <a:off x="643671" y="9616088"/>
            <a:ext cx="390028" cy="390028"/>
          </a:xfrm>
          <a:custGeom>
            <a:avLst/>
            <a:gdLst/>
            <a:ahLst/>
            <a:cxnLst/>
            <a:rect l="l" t="t" r="r" b="b"/>
            <a:pathLst>
              <a:path w="390028" h="390028">
                <a:moveTo>
                  <a:pt x="0" y="0"/>
                </a:moveTo>
                <a:lnTo>
                  <a:pt x="390028" y="0"/>
                </a:lnTo>
                <a:lnTo>
                  <a:pt x="390028" y="390028"/>
                </a:lnTo>
                <a:lnTo>
                  <a:pt x="0" y="3900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NL"/>
          </a:p>
        </p:txBody>
      </p:sp>
      <p:sp>
        <p:nvSpPr>
          <p:cNvPr id="6" name="Freeform 6"/>
          <p:cNvSpPr/>
          <p:nvPr/>
        </p:nvSpPr>
        <p:spPr>
          <a:xfrm>
            <a:off x="3164915" y="2720856"/>
            <a:ext cx="6974158" cy="5977135"/>
          </a:xfrm>
          <a:custGeom>
            <a:avLst/>
            <a:gdLst/>
            <a:ahLst/>
            <a:cxnLst/>
            <a:rect l="l" t="t" r="r" b="b"/>
            <a:pathLst>
              <a:path w="5597161" h="8279133">
                <a:moveTo>
                  <a:pt x="0" y="0"/>
                </a:moveTo>
                <a:lnTo>
                  <a:pt x="5597160" y="0"/>
                </a:lnTo>
                <a:lnTo>
                  <a:pt x="5597160" y="8279133"/>
                </a:lnTo>
                <a:lnTo>
                  <a:pt x="0" y="82791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342900" lvl="0" indent="-342900">
              <a:lnSpc>
                <a:spcPct val="115000"/>
              </a:lnSpc>
              <a:spcAft>
                <a:spcPts val="800"/>
              </a:spcAft>
              <a:buSzPts val="1000"/>
              <a:buFont typeface="Symbol" panose="05050102010706020507" pitchFamily="18" charset="2"/>
              <a:buChar char=""/>
              <a:tabLst>
                <a:tab pos="457200" algn="l"/>
              </a:tabLst>
            </a:pPr>
            <a:endParaRPr lang="nl-NL" sz="1800" kern="100" dirty="0">
              <a:effectLst/>
              <a:latin typeface="Nexa Extra Light" panose="00000200000000000000" pitchFamily="2"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endParaRPr lang="nl-NL" kern="100" dirty="0">
              <a:latin typeface="Nexa Extra Light" panose="00000200000000000000" pitchFamily="2"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endParaRPr lang="nl-NL" kern="100" dirty="0">
              <a:latin typeface="Nexa Extra Light" panose="00000200000000000000" pitchFamily="2" charset="0"/>
              <a:ea typeface="Aptos" panose="020B0004020202020204" pitchFamily="34" charset="0"/>
              <a:cs typeface="Times New Roman" panose="02020603050405020304" pitchFamily="18" charset="0"/>
            </a:endParaRPr>
          </a:p>
          <a:p>
            <a:pPr lvl="0">
              <a:lnSpc>
                <a:spcPct val="115000"/>
              </a:lnSpc>
              <a:spcAft>
                <a:spcPts val="800"/>
              </a:spcAft>
              <a:buSzPts val="1000"/>
              <a:tabLst>
                <a:tab pos="457200" algn="l"/>
              </a:tabLst>
            </a:pPr>
            <a:endParaRPr lang="nl-NL" kern="100" dirty="0">
              <a:latin typeface="Nexa Extra Light" panose="00000200000000000000" pitchFamily="2"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nl-NL" sz="1800" kern="100" dirty="0">
                <a:effectLst/>
                <a:latin typeface="Nexa Extra Light" panose="00000200000000000000" pitchFamily="2" charset="0"/>
                <a:ea typeface="Aptos" panose="020B0004020202020204" pitchFamily="34" charset="0"/>
                <a:cs typeface="Times New Roman" panose="02020603050405020304" pitchFamily="18" charset="0"/>
              </a:rPr>
              <a:t>Wie zijn wij</a:t>
            </a:r>
          </a:p>
          <a:p>
            <a:pPr marL="342900" lvl="0" indent="-342900">
              <a:lnSpc>
                <a:spcPct val="115000"/>
              </a:lnSpc>
              <a:spcAft>
                <a:spcPts val="800"/>
              </a:spcAft>
              <a:buSzPts val="1000"/>
              <a:buFont typeface="Symbol" panose="05050102010706020507" pitchFamily="18" charset="2"/>
              <a:buChar char=""/>
              <a:tabLst>
                <a:tab pos="457200" algn="l"/>
              </a:tabLst>
            </a:pPr>
            <a:r>
              <a:rPr lang="nl-NL" sz="1800" kern="100" dirty="0">
                <a:effectLst/>
                <a:latin typeface="Nexa Extra Light" panose="00000200000000000000" pitchFamily="2" charset="0"/>
                <a:ea typeface="Aptos" panose="020B0004020202020204" pitchFamily="34" charset="0"/>
                <a:cs typeface="Times New Roman" panose="02020603050405020304" pitchFamily="18" charset="0"/>
              </a:rPr>
              <a:t>Doel van de bijeenkomst</a:t>
            </a:r>
            <a:endParaRPr lang="nl-NL"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nl-NL" sz="1800" kern="100" dirty="0">
                <a:effectLst/>
                <a:latin typeface="Nexa Extra Light" panose="00000200000000000000" pitchFamily="2" charset="0"/>
                <a:ea typeface="Aptos" panose="020B0004020202020204" pitchFamily="34" charset="0"/>
                <a:cs typeface="Times New Roman" panose="02020603050405020304" pitchFamily="18" charset="0"/>
              </a:rPr>
              <a:t>Waarom grip op geld belangrijk is</a:t>
            </a:r>
            <a:endParaRPr lang="nl-NL"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nl-NL" sz="1800" kern="100" dirty="0">
                <a:effectLst/>
                <a:latin typeface="Nexa Extra Light" panose="00000200000000000000" pitchFamily="2" charset="0"/>
                <a:ea typeface="Aptos" panose="020B0004020202020204" pitchFamily="34" charset="0"/>
                <a:cs typeface="Times New Roman" panose="02020603050405020304" pitchFamily="18" charset="0"/>
              </a:rPr>
              <a:t>Wat we vandaag gaan bespreken</a:t>
            </a:r>
            <a:endParaRPr lang="nl-NL"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Freeform 7"/>
          <p:cNvSpPr/>
          <p:nvPr/>
        </p:nvSpPr>
        <p:spPr>
          <a:xfrm>
            <a:off x="3625105" y="1588212"/>
            <a:ext cx="4702861" cy="880718"/>
          </a:xfrm>
          <a:custGeom>
            <a:avLst/>
            <a:gdLst/>
            <a:ahLst/>
            <a:cxnLst/>
            <a:rect l="l" t="t" r="r" b="b"/>
            <a:pathLst>
              <a:path w="4702861" h="880718">
                <a:moveTo>
                  <a:pt x="0" y="0"/>
                </a:moveTo>
                <a:lnTo>
                  <a:pt x="4702862" y="0"/>
                </a:lnTo>
                <a:lnTo>
                  <a:pt x="4702862" y="880717"/>
                </a:lnTo>
                <a:lnTo>
                  <a:pt x="0" y="880717"/>
                </a:lnTo>
                <a:lnTo>
                  <a:pt x="0" y="0"/>
                </a:lnTo>
                <a:close/>
              </a:path>
            </a:pathLst>
          </a:custGeom>
          <a:blipFill>
            <a:blip r:embed="rId9">
              <a:alphaModFix amt="1999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nl-NL"/>
          </a:p>
        </p:txBody>
      </p:sp>
      <p:sp>
        <p:nvSpPr>
          <p:cNvPr id="8" name="Freeform 8"/>
          <p:cNvSpPr/>
          <p:nvPr/>
        </p:nvSpPr>
        <p:spPr>
          <a:xfrm>
            <a:off x="3887416" y="1398244"/>
            <a:ext cx="5863843" cy="1132644"/>
          </a:xfrm>
          <a:custGeom>
            <a:avLst/>
            <a:gdLst/>
            <a:ahLst/>
            <a:cxnLst/>
            <a:rect l="l" t="t" r="r" b="b"/>
            <a:pathLst>
              <a:path w="4702861" h="880718">
                <a:moveTo>
                  <a:pt x="0" y="0"/>
                </a:moveTo>
                <a:lnTo>
                  <a:pt x="4702862" y="0"/>
                </a:lnTo>
                <a:lnTo>
                  <a:pt x="4702862" y="880717"/>
                </a:lnTo>
                <a:lnTo>
                  <a:pt x="0" y="880717"/>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r>
              <a:rPr lang="nl-NL" sz="2800" dirty="0">
                <a:latin typeface="Nexa 1" panose="020B0604020202020204" charset="0"/>
                <a:ea typeface="Nexa 1" panose="020B0604020202020204" charset="0"/>
              </a:rPr>
              <a:t>   </a:t>
            </a:r>
          </a:p>
          <a:p>
            <a:r>
              <a:rPr lang="nl-NL" sz="3600" dirty="0">
                <a:latin typeface="Nexa 2" panose="020B0604020202020204" charset="0"/>
                <a:ea typeface="Nexa 2" panose="020B0604020202020204" charset="0"/>
              </a:rPr>
              <a:t>   </a:t>
            </a:r>
            <a:r>
              <a:rPr lang="nl-NL" sz="3600" dirty="0">
                <a:solidFill>
                  <a:schemeClr val="bg1"/>
                </a:solidFill>
                <a:latin typeface="Nexa 2" panose="020B0604020202020204" charset="0"/>
                <a:ea typeface="Nexa 2" panose="020B0604020202020204" charset="0"/>
              </a:rPr>
              <a:t>Welkom &amp; Introductie</a:t>
            </a:r>
          </a:p>
        </p:txBody>
      </p:sp>
      <p:sp>
        <p:nvSpPr>
          <p:cNvPr id="9" name="Freeform 9"/>
          <p:cNvSpPr/>
          <p:nvPr/>
        </p:nvSpPr>
        <p:spPr>
          <a:xfrm rot="194599">
            <a:off x="-1245698" y="8986827"/>
            <a:ext cx="19790998" cy="2619397"/>
          </a:xfrm>
          <a:custGeom>
            <a:avLst/>
            <a:gdLst/>
            <a:ahLst/>
            <a:cxnLst/>
            <a:rect l="l" t="t" r="r" b="b"/>
            <a:pathLst>
              <a:path w="19790998" h="2619397">
                <a:moveTo>
                  <a:pt x="0" y="0"/>
                </a:moveTo>
                <a:lnTo>
                  <a:pt x="19790998" y="0"/>
                </a:lnTo>
                <a:lnTo>
                  <a:pt x="19790998" y="2619396"/>
                </a:lnTo>
                <a:lnTo>
                  <a:pt x="0" y="261939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nl-NL"/>
          </a:p>
        </p:txBody>
      </p:sp>
      <p:sp>
        <p:nvSpPr>
          <p:cNvPr id="10" name="Freeform 10"/>
          <p:cNvSpPr/>
          <p:nvPr/>
        </p:nvSpPr>
        <p:spPr>
          <a:xfrm>
            <a:off x="481535" y="9561425"/>
            <a:ext cx="495722" cy="499353"/>
          </a:xfrm>
          <a:custGeom>
            <a:avLst/>
            <a:gdLst/>
            <a:ahLst/>
            <a:cxnLst/>
            <a:rect l="l" t="t" r="r" b="b"/>
            <a:pathLst>
              <a:path w="495722" h="499353">
                <a:moveTo>
                  <a:pt x="0" y="0"/>
                </a:moveTo>
                <a:lnTo>
                  <a:pt x="495722" y="0"/>
                </a:lnTo>
                <a:lnTo>
                  <a:pt x="495722" y="499354"/>
                </a:lnTo>
                <a:lnTo>
                  <a:pt x="0" y="499354"/>
                </a:lnTo>
                <a:lnTo>
                  <a:pt x="0" y="0"/>
                </a:lnTo>
                <a:close/>
              </a:path>
            </a:pathLst>
          </a:custGeom>
          <a:blipFill>
            <a:blip r:embed="rId15"/>
            <a:stretch>
              <a:fillRect/>
            </a:stretch>
          </a:blipFill>
        </p:spPr>
        <p:txBody>
          <a:bodyPr/>
          <a:lstStyle/>
          <a:p>
            <a:endParaRPr lang="nl-NL"/>
          </a:p>
        </p:txBody>
      </p:sp>
      <p:sp>
        <p:nvSpPr>
          <p:cNvPr id="11" name="TextBox 11"/>
          <p:cNvSpPr txBox="1"/>
          <p:nvPr/>
        </p:nvSpPr>
        <p:spPr>
          <a:xfrm>
            <a:off x="1168389" y="9655388"/>
            <a:ext cx="1996526" cy="292768"/>
          </a:xfrm>
          <a:prstGeom prst="rect">
            <a:avLst/>
          </a:prstGeom>
        </p:spPr>
        <p:txBody>
          <a:bodyPr lIns="0" tIns="0" rIns="0" bIns="0" rtlCol="0" anchor="t">
            <a:spAutoFit/>
          </a:bodyPr>
          <a:lstStyle/>
          <a:p>
            <a:pPr algn="l">
              <a:lnSpc>
                <a:spcPts val="2478"/>
              </a:lnSpc>
            </a:pPr>
            <a:r>
              <a:rPr lang="en-US" sz="1770">
                <a:solidFill>
                  <a:srgbClr val="FFFFFF"/>
                </a:solidFill>
                <a:latin typeface="Baloo"/>
                <a:ea typeface="Baloo"/>
                <a:cs typeface="Baloo"/>
                <a:sym typeface="Baloo"/>
              </a:rPr>
              <a:t>www.synthese.nl</a:t>
            </a:r>
          </a:p>
        </p:txBody>
      </p:sp>
      <p:sp>
        <p:nvSpPr>
          <p:cNvPr id="13" name="TextBox 13"/>
          <p:cNvSpPr txBox="1"/>
          <p:nvPr/>
        </p:nvSpPr>
        <p:spPr>
          <a:xfrm>
            <a:off x="3695047" y="3222991"/>
            <a:ext cx="4980615" cy="945323"/>
          </a:xfrm>
          <a:prstGeom prst="rect">
            <a:avLst/>
          </a:prstGeom>
        </p:spPr>
        <p:txBody>
          <a:bodyPr lIns="0" tIns="0" rIns="0" bIns="0" rtlCol="0" anchor="t">
            <a:spAutoFit/>
          </a:bodyPr>
          <a:lstStyle/>
          <a:p>
            <a:pPr algn="l">
              <a:lnSpc>
                <a:spcPts val="4200"/>
              </a:lnSpc>
            </a:pPr>
            <a:endParaRPr lang="en-US" sz="3000" dirty="0">
              <a:solidFill>
                <a:srgbClr val="000000"/>
              </a:solidFill>
              <a:latin typeface="Nexa 3"/>
              <a:ea typeface="Nexa 3"/>
              <a:cs typeface="Nexa 3"/>
              <a:sym typeface="Nexa 3"/>
            </a:endParaRPr>
          </a:p>
          <a:p>
            <a:pPr algn="l">
              <a:lnSpc>
                <a:spcPts val="3079"/>
              </a:lnSpc>
            </a:pPr>
            <a:endParaRPr lang="en-US" sz="3000" dirty="0">
              <a:solidFill>
                <a:srgbClr val="000000"/>
              </a:solidFill>
              <a:latin typeface="Nexa 3"/>
              <a:ea typeface="Nexa 3"/>
              <a:cs typeface="Nexa 3"/>
              <a:sym typeface="Nexa 3"/>
            </a:endParaRPr>
          </a:p>
        </p:txBody>
      </p:sp>
      <p:sp>
        <p:nvSpPr>
          <p:cNvPr id="14" name="Freeform 14"/>
          <p:cNvSpPr/>
          <p:nvPr/>
        </p:nvSpPr>
        <p:spPr>
          <a:xfrm>
            <a:off x="443435" y="332525"/>
            <a:ext cx="1739684" cy="538474"/>
          </a:xfrm>
          <a:custGeom>
            <a:avLst/>
            <a:gdLst/>
            <a:ahLst/>
            <a:cxnLst/>
            <a:rect l="l" t="t" r="r" b="b"/>
            <a:pathLst>
              <a:path w="1739684" h="538474">
                <a:moveTo>
                  <a:pt x="0" y="0"/>
                </a:moveTo>
                <a:lnTo>
                  <a:pt x="1739684" y="0"/>
                </a:lnTo>
                <a:lnTo>
                  <a:pt x="1739684" y="538473"/>
                </a:lnTo>
                <a:lnTo>
                  <a:pt x="0" y="53847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nl-NL"/>
          </a:p>
        </p:txBody>
      </p:sp>
      <p:sp>
        <p:nvSpPr>
          <p:cNvPr id="15" name="Freeform 15"/>
          <p:cNvSpPr/>
          <p:nvPr/>
        </p:nvSpPr>
        <p:spPr>
          <a:xfrm>
            <a:off x="12816521" y="844153"/>
            <a:ext cx="4563166" cy="8069995"/>
          </a:xfrm>
          <a:custGeom>
            <a:avLst/>
            <a:gdLst/>
            <a:ahLst/>
            <a:cxnLst/>
            <a:rect l="l" t="t" r="r" b="b"/>
            <a:pathLst>
              <a:path w="4563166" h="8069995">
                <a:moveTo>
                  <a:pt x="0" y="0"/>
                </a:moveTo>
                <a:lnTo>
                  <a:pt x="4563166" y="0"/>
                </a:lnTo>
                <a:lnTo>
                  <a:pt x="4563166" y="8069995"/>
                </a:lnTo>
                <a:lnTo>
                  <a:pt x="0" y="806999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nl-N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28427" y="-5998634"/>
            <a:ext cx="19048038" cy="16131205"/>
          </a:xfrm>
          <a:custGeom>
            <a:avLst/>
            <a:gdLst/>
            <a:ahLst/>
            <a:cxnLst/>
            <a:rect l="l" t="t" r="r" b="b"/>
            <a:pathLst>
              <a:path w="19048038" h="16131205">
                <a:moveTo>
                  <a:pt x="0" y="0"/>
                </a:moveTo>
                <a:lnTo>
                  <a:pt x="19048039" y="0"/>
                </a:lnTo>
                <a:lnTo>
                  <a:pt x="19048039" y="16131205"/>
                </a:lnTo>
                <a:lnTo>
                  <a:pt x="0" y="16131205"/>
                </a:lnTo>
                <a:lnTo>
                  <a:pt x="0" y="0"/>
                </a:lnTo>
                <a:close/>
              </a:path>
            </a:pathLst>
          </a:custGeom>
          <a:blipFill>
            <a:blip r:embed="rId2"/>
            <a:stretch>
              <a:fillRect l="-22748" t="-12122" r="-24235" b="-10455"/>
            </a:stretch>
          </a:blipFill>
        </p:spPr>
        <p:txBody>
          <a:bodyPr/>
          <a:lstStyle/>
          <a:p>
            <a:endParaRPr lang="nl-NL"/>
          </a:p>
        </p:txBody>
      </p:sp>
      <p:sp>
        <p:nvSpPr>
          <p:cNvPr id="3" name="Freeform 3"/>
          <p:cNvSpPr/>
          <p:nvPr/>
        </p:nvSpPr>
        <p:spPr>
          <a:xfrm flipH="1">
            <a:off x="17047444" y="1665010"/>
            <a:ext cx="2178106" cy="803919"/>
          </a:xfrm>
          <a:custGeom>
            <a:avLst/>
            <a:gdLst/>
            <a:ahLst/>
            <a:cxnLst/>
            <a:rect l="l" t="t" r="r" b="b"/>
            <a:pathLst>
              <a:path w="2178106" h="803919">
                <a:moveTo>
                  <a:pt x="2178107" y="0"/>
                </a:moveTo>
                <a:lnTo>
                  <a:pt x="0" y="0"/>
                </a:lnTo>
                <a:lnTo>
                  <a:pt x="0" y="803919"/>
                </a:lnTo>
                <a:lnTo>
                  <a:pt x="2178107" y="803919"/>
                </a:lnTo>
                <a:lnTo>
                  <a:pt x="217810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4" name="Freeform 4"/>
          <p:cNvSpPr/>
          <p:nvPr/>
        </p:nvSpPr>
        <p:spPr>
          <a:xfrm>
            <a:off x="15777918" y="469039"/>
            <a:ext cx="2178106" cy="803919"/>
          </a:xfrm>
          <a:custGeom>
            <a:avLst/>
            <a:gdLst/>
            <a:ahLst/>
            <a:cxnLst/>
            <a:rect l="l" t="t" r="r" b="b"/>
            <a:pathLst>
              <a:path w="2178106" h="803919">
                <a:moveTo>
                  <a:pt x="0" y="0"/>
                </a:moveTo>
                <a:lnTo>
                  <a:pt x="2178107" y="0"/>
                </a:lnTo>
                <a:lnTo>
                  <a:pt x="2178107" y="803919"/>
                </a:lnTo>
                <a:lnTo>
                  <a:pt x="0" y="8039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5" name="Freeform 5"/>
          <p:cNvSpPr/>
          <p:nvPr/>
        </p:nvSpPr>
        <p:spPr>
          <a:xfrm>
            <a:off x="643671" y="9616088"/>
            <a:ext cx="390028" cy="390028"/>
          </a:xfrm>
          <a:custGeom>
            <a:avLst/>
            <a:gdLst/>
            <a:ahLst/>
            <a:cxnLst/>
            <a:rect l="l" t="t" r="r" b="b"/>
            <a:pathLst>
              <a:path w="390028" h="390028">
                <a:moveTo>
                  <a:pt x="0" y="0"/>
                </a:moveTo>
                <a:lnTo>
                  <a:pt x="390028" y="0"/>
                </a:lnTo>
                <a:lnTo>
                  <a:pt x="390028" y="390028"/>
                </a:lnTo>
                <a:lnTo>
                  <a:pt x="0" y="3900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NL"/>
          </a:p>
        </p:txBody>
      </p:sp>
      <p:sp>
        <p:nvSpPr>
          <p:cNvPr id="6" name="Freeform 6"/>
          <p:cNvSpPr/>
          <p:nvPr/>
        </p:nvSpPr>
        <p:spPr>
          <a:xfrm>
            <a:off x="4031432" y="2562086"/>
            <a:ext cx="8601155" cy="6752394"/>
          </a:xfrm>
          <a:custGeom>
            <a:avLst/>
            <a:gdLst/>
            <a:ahLst/>
            <a:cxnLst/>
            <a:rect l="l" t="t" r="r" b="b"/>
            <a:pathLst>
              <a:path w="7731854" h="11436701">
                <a:moveTo>
                  <a:pt x="0" y="0"/>
                </a:moveTo>
                <a:lnTo>
                  <a:pt x="7731854" y="0"/>
                </a:lnTo>
                <a:lnTo>
                  <a:pt x="7731854" y="11436701"/>
                </a:lnTo>
                <a:lnTo>
                  <a:pt x="0" y="114367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l-NL" dirty="0"/>
          </a:p>
        </p:txBody>
      </p:sp>
      <p:sp>
        <p:nvSpPr>
          <p:cNvPr id="7" name="Freeform 7"/>
          <p:cNvSpPr/>
          <p:nvPr/>
        </p:nvSpPr>
        <p:spPr>
          <a:xfrm>
            <a:off x="6246167" y="1366114"/>
            <a:ext cx="5888821" cy="1102816"/>
          </a:xfrm>
          <a:custGeom>
            <a:avLst/>
            <a:gdLst/>
            <a:ahLst/>
            <a:cxnLst/>
            <a:rect l="l" t="t" r="r" b="b"/>
            <a:pathLst>
              <a:path w="5888821" h="1102816">
                <a:moveTo>
                  <a:pt x="0" y="0"/>
                </a:moveTo>
                <a:lnTo>
                  <a:pt x="5888822" y="0"/>
                </a:lnTo>
                <a:lnTo>
                  <a:pt x="5888822" y="1102815"/>
                </a:lnTo>
                <a:lnTo>
                  <a:pt x="0" y="1102815"/>
                </a:lnTo>
                <a:lnTo>
                  <a:pt x="0" y="0"/>
                </a:lnTo>
                <a:close/>
              </a:path>
            </a:pathLst>
          </a:custGeom>
          <a:blipFill>
            <a:blip r:embed="rId9">
              <a:alphaModFix amt="1999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nl-NL"/>
          </a:p>
        </p:txBody>
      </p:sp>
      <p:sp>
        <p:nvSpPr>
          <p:cNvPr id="8" name="Freeform 8"/>
          <p:cNvSpPr/>
          <p:nvPr/>
        </p:nvSpPr>
        <p:spPr>
          <a:xfrm>
            <a:off x="5778320" y="1272958"/>
            <a:ext cx="5795665" cy="1102816"/>
          </a:xfrm>
          <a:custGeom>
            <a:avLst/>
            <a:gdLst/>
            <a:ahLst/>
            <a:cxnLst/>
            <a:rect l="l" t="t" r="r" b="b"/>
            <a:pathLst>
              <a:path w="5888821" h="1102816">
                <a:moveTo>
                  <a:pt x="0" y="0"/>
                </a:moveTo>
                <a:lnTo>
                  <a:pt x="5888822" y="0"/>
                </a:lnTo>
                <a:lnTo>
                  <a:pt x="5888822" y="1102815"/>
                </a:lnTo>
                <a:lnTo>
                  <a:pt x="0" y="1102815"/>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r>
              <a:rPr lang="nl-NL" sz="4800" dirty="0"/>
              <a:t>  </a:t>
            </a:r>
            <a:r>
              <a:rPr lang="nl-NL" sz="3600" dirty="0">
                <a:solidFill>
                  <a:schemeClr val="bg1"/>
                </a:solidFill>
                <a:latin typeface="Nexa 2" panose="020B0604020202020204" charset="0"/>
                <a:ea typeface="Nexa 2" panose="020B0604020202020204" charset="0"/>
              </a:rPr>
              <a:t>Herkenbare situaties</a:t>
            </a:r>
          </a:p>
        </p:txBody>
      </p:sp>
      <p:sp>
        <p:nvSpPr>
          <p:cNvPr id="9" name="Freeform 9"/>
          <p:cNvSpPr/>
          <p:nvPr/>
        </p:nvSpPr>
        <p:spPr>
          <a:xfrm rot="194599">
            <a:off x="-1245698" y="8986827"/>
            <a:ext cx="19790998" cy="2619397"/>
          </a:xfrm>
          <a:custGeom>
            <a:avLst/>
            <a:gdLst/>
            <a:ahLst/>
            <a:cxnLst/>
            <a:rect l="l" t="t" r="r" b="b"/>
            <a:pathLst>
              <a:path w="19790998" h="2619397">
                <a:moveTo>
                  <a:pt x="0" y="0"/>
                </a:moveTo>
                <a:lnTo>
                  <a:pt x="19790998" y="0"/>
                </a:lnTo>
                <a:lnTo>
                  <a:pt x="19790998" y="2619396"/>
                </a:lnTo>
                <a:lnTo>
                  <a:pt x="0" y="261939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nl-NL"/>
          </a:p>
        </p:txBody>
      </p:sp>
      <p:sp>
        <p:nvSpPr>
          <p:cNvPr id="10" name="Freeform 10"/>
          <p:cNvSpPr/>
          <p:nvPr/>
        </p:nvSpPr>
        <p:spPr>
          <a:xfrm>
            <a:off x="481535" y="9561425"/>
            <a:ext cx="495722" cy="499353"/>
          </a:xfrm>
          <a:custGeom>
            <a:avLst/>
            <a:gdLst/>
            <a:ahLst/>
            <a:cxnLst/>
            <a:rect l="l" t="t" r="r" b="b"/>
            <a:pathLst>
              <a:path w="495722" h="499353">
                <a:moveTo>
                  <a:pt x="0" y="0"/>
                </a:moveTo>
                <a:lnTo>
                  <a:pt x="495722" y="0"/>
                </a:lnTo>
                <a:lnTo>
                  <a:pt x="495722" y="499354"/>
                </a:lnTo>
                <a:lnTo>
                  <a:pt x="0" y="499354"/>
                </a:lnTo>
                <a:lnTo>
                  <a:pt x="0" y="0"/>
                </a:lnTo>
                <a:close/>
              </a:path>
            </a:pathLst>
          </a:custGeom>
          <a:blipFill>
            <a:blip r:embed="rId15"/>
            <a:stretch>
              <a:fillRect/>
            </a:stretch>
          </a:blipFill>
        </p:spPr>
        <p:txBody>
          <a:bodyPr/>
          <a:lstStyle/>
          <a:p>
            <a:endParaRPr lang="nl-NL"/>
          </a:p>
        </p:txBody>
      </p:sp>
      <p:sp>
        <p:nvSpPr>
          <p:cNvPr id="11" name="Freeform 11"/>
          <p:cNvSpPr/>
          <p:nvPr/>
        </p:nvSpPr>
        <p:spPr>
          <a:xfrm>
            <a:off x="443435" y="332525"/>
            <a:ext cx="1739684" cy="538474"/>
          </a:xfrm>
          <a:custGeom>
            <a:avLst/>
            <a:gdLst/>
            <a:ahLst/>
            <a:cxnLst/>
            <a:rect l="l" t="t" r="r" b="b"/>
            <a:pathLst>
              <a:path w="1739684" h="538474">
                <a:moveTo>
                  <a:pt x="0" y="0"/>
                </a:moveTo>
                <a:lnTo>
                  <a:pt x="1739684" y="0"/>
                </a:lnTo>
                <a:lnTo>
                  <a:pt x="1739684" y="538473"/>
                </a:lnTo>
                <a:lnTo>
                  <a:pt x="0" y="53847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nl-NL"/>
          </a:p>
        </p:txBody>
      </p:sp>
      <p:sp>
        <p:nvSpPr>
          <p:cNvPr id="12" name="TextBox 12"/>
          <p:cNvSpPr txBox="1"/>
          <p:nvPr/>
        </p:nvSpPr>
        <p:spPr>
          <a:xfrm>
            <a:off x="1168389" y="9655388"/>
            <a:ext cx="1996526" cy="292768"/>
          </a:xfrm>
          <a:prstGeom prst="rect">
            <a:avLst/>
          </a:prstGeom>
        </p:spPr>
        <p:txBody>
          <a:bodyPr lIns="0" tIns="0" rIns="0" bIns="0" rtlCol="0" anchor="t">
            <a:spAutoFit/>
          </a:bodyPr>
          <a:lstStyle/>
          <a:p>
            <a:pPr algn="l">
              <a:lnSpc>
                <a:spcPts val="2478"/>
              </a:lnSpc>
            </a:pPr>
            <a:r>
              <a:rPr lang="en-US" sz="1770">
                <a:solidFill>
                  <a:srgbClr val="FFFFFF"/>
                </a:solidFill>
                <a:latin typeface="Baloo"/>
                <a:ea typeface="Baloo"/>
                <a:cs typeface="Baloo"/>
                <a:sym typeface="Baloo"/>
              </a:rPr>
              <a:t>www.synthese.nl</a:t>
            </a:r>
          </a:p>
        </p:txBody>
      </p:sp>
      <p:sp>
        <p:nvSpPr>
          <p:cNvPr id="14" name="Freeform 6">
            <a:extLst>
              <a:ext uri="{FF2B5EF4-FFF2-40B4-BE49-F238E27FC236}">
                <a16:creationId xmlns:a16="http://schemas.microsoft.com/office/drawing/2014/main" id="{C9C8FBC0-E60B-05E3-CA0E-2BB3B77CBBF0}"/>
              </a:ext>
            </a:extLst>
          </p:cNvPr>
          <p:cNvSpPr/>
          <p:nvPr/>
        </p:nvSpPr>
        <p:spPr>
          <a:xfrm>
            <a:off x="4535488" y="3055268"/>
            <a:ext cx="8025091" cy="6259212"/>
          </a:xfrm>
          <a:custGeom>
            <a:avLst/>
            <a:gdLst/>
            <a:ahLst/>
            <a:cxnLst/>
            <a:rect l="l" t="t" r="r" b="b"/>
            <a:pathLst>
              <a:path w="7731854" h="11436701">
                <a:moveTo>
                  <a:pt x="0" y="0"/>
                </a:moveTo>
                <a:lnTo>
                  <a:pt x="7731854" y="0"/>
                </a:lnTo>
                <a:lnTo>
                  <a:pt x="7731854" y="11436701"/>
                </a:lnTo>
                <a:lnTo>
                  <a:pt x="0" y="114367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342900" lvl="0" indent="-342900">
              <a:lnSpc>
                <a:spcPct val="115000"/>
              </a:lnSpc>
              <a:spcAft>
                <a:spcPts val="800"/>
              </a:spcAft>
              <a:buSzPts val="1000"/>
              <a:buFont typeface="Symbol" panose="05050102010706020507" pitchFamily="18" charset="2"/>
              <a:buChar char=""/>
              <a:tabLst>
                <a:tab pos="457200" algn="l"/>
              </a:tabLst>
            </a:pPr>
            <a:r>
              <a:rPr lang="nl-NL" sz="1800" kern="100" dirty="0">
                <a:effectLst/>
                <a:latin typeface="Nexa Extra Light" panose="00000200000000000000" pitchFamily="2" charset="0"/>
                <a:ea typeface="Aptos" panose="020B0004020202020204" pitchFamily="34" charset="0"/>
                <a:cs typeface="Times New Roman" panose="02020603050405020304" pitchFamily="18" charset="0"/>
              </a:rPr>
              <a:t>Voorbeelden van financiële zorgen: rekeningen, boodschappen, onverwachte kosten</a:t>
            </a:r>
            <a:endParaRPr lang="nl-NL"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nl-NL" sz="1800" kern="100" dirty="0">
                <a:effectLst/>
                <a:latin typeface="Nexa Extra Light" panose="00000200000000000000" pitchFamily="2" charset="0"/>
                <a:ea typeface="Aptos" panose="020B0004020202020204" pitchFamily="34" charset="0"/>
                <a:cs typeface="Times New Roman" panose="02020603050405020304" pitchFamily="18" charset="0"/>
              </a:rPr>
              <a:t>Korte situaties:</a:t>
            </a:r>
          </a:p>
          <a:p>
            <a:pPr>
              <a:lnSpc>
                <a:spcPct val="115000"/>
              </a:lnSpc>
              <a:spcAft>
                <a:spcPts val="800"/>
              </a:spcAft>
              <a:buNone/>
            </a:pPr>
            <a:r>
              <a:rPr lang="nl-NL" sz="14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nl-NL" sz="1400" b="1" kern="100" dirty="0">
                <a:effectLst/>
                <a:latin typeface="Nexa Extra Light" panose="00000200000000000000" pitchFamily="2" charset="0"/>
                <a:ea typeface="Aptos" panose="020B0004020202020204" pitchFamily="34" charset="0"/>
                <a:cs typeface="Times New Roman" panose="02020603050405020304" pitchFamily="18" charset="0"/>
              </a:rPr>
              <a:t> "Ik snap die rekening niet helemaal..."</a:t>
            </a:r>
            <a:endParaRPr lang="nl-NL"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nl-NL" sz="1400" kern="100" dirty="0">
                <a:effectLst/>
                <a:latin typeface="Nexa Extra Light" panose="00000200000000000000" pitchFamily="2" charset="0"/>
                <a:ea typeface="Aptos" panose="020B0004020202020204" pitchFamily="34" charset="0"/>
                <a:cs typeface="Times New Roman" panose="02020603050405020304" pitchFamily="18" charset="0"/>
              </a:rPr>
              <a:t>Mevrouw Jansen kreeg een brief van de zorgverzekeraar. Ze dacht dat ze iets moest betalen, maar wist niet zeker waarvoor. Ze liet het liggen en kreeg later een aanmaning. Gelukkig kon een vrijwilliger haar helpen om het op te lossen.</a:t>
            </a:r>
            <a:endParaRPr lang="nl-NL"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nl-NL" sz="14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nl-NL" sz="1400" b="1" kern="100" dirty="0">
                <a:effectLst/>
                <a:latin typeface="Nexa Extra Light" panose="00000200000000000000" pitchFamily="2" charset="0"/>
                <a:ea typeface="Aptos" panose="020B0004020202020204" pitchFamily="34" charset="0"/>
                <a:cs typeface="Times New Roman" panose="02020603050405020304" pitchFamily="18" charset="0"/>
              </a:rPr>
              <a:t> "Ik kom elke maand nét tekort"</a:t>
            </a:r>
            <a:endParaRPr lang="nl-NL"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nl-NL" sz="1400" kern="100" dirty="0">
                <a:effectLst/>
                <a:latin typeface="Nexa Extra Light" panose="00000200000000000000" pitchFamily="2" charset="0"/>
                <a:ea typeface="Aptos" panose="020B0004020202020204" pitchFamily="34" charset="0"/>
                <a:cs typeface="Times New Roman" panose="02020603050405020304" pitchFamily="18" charset="0"/>
              </a:rPr>
              <a:t>Meneer De Vries doet elke week boodschappen bij dezelfde winkel. Hij merkt dat alles duurder wordt, maar weet niet goed waar hij op kan besparen. Hij houdt geen overzicht van wat hij uitgeeft.</a:t>
            </a:r>
            <a:endParaRPr lang="nl-NL"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nl-NL" sz="14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nl-NL" sz="1400" b="1" kern="100" dirty="0">
                <a:effectLst/>
                <a:latin typeface="Nexa Extra Light" panose="00000200000000000000" pitchFamily="2" charset="0"/>
                <a:ea typeface="Aptos" panose="020B0004020202020204" pitchFamily="34" charset="0"/>
                <a:cs typeface="Times New Roman" panose="02020603050405020304" pitchFamily="18" charset="0"/>
              </a:rPr>
              <a:t> "Ze belden me en ik zei ja..."</a:t>
            </a:r>
            <a:endParaRPr lang="nl-NL"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nl-NL" sz="1400" kern="100" dirty="0">
                <a:effectLst/>
                <a:latin typeface="Nexa Extra Light" panose="00000200000000000000" pitchFamily="2" charset="0"/>
                <a:ea typeface="Aptos" panose="020B0004020202020204" pitchFamily="34" charset="0"/>
                <a:cs typeface="Times New Roman" panose="02020603050405020304" pitchFamily="18" charset="0"/>
              </a:rPr>
              <a:t>Mevrouw Bakker werd gebeld door een energiebedrijf. Ze begreep het niet helemaal, maar zei toch ja. Later bleek dat ze een duurder contract had afgesloten zonder het te willen.</a:t>
            </a:r>
            <a:endParaRPr lang="nl-NL"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nl-NL" sz="14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nl-NL" sz="1400" b="1" kern="100" dirty="0">
                <a:effectLst/>
                <a:latin typeface="Nexa Extra Light" panose="00000200000000000000" pitchFamily="2" charset="0"/>
                <a:ea typeface="Aptos" panose="020B0004020202020204" pitchFamily="34" charset="0"/>
                <a:cs typeface="Times New Roman" panose="02020603050405020304" pitchFamily="18" charset="0"/>
              </a:rPr>
              <a:t> "Ik weet niet wat er allemaal van mijn rekening afgaat"</a:t>
            </a:r>
            <a:endParaRPr lang="nl-NL"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nl-NL" sz="1400" kern="100" dirty="0">
                <a:effectLst/>
                <a:latin typeface="Nexa Extra Light" panose="00000200000000000000" pitchFamily="2" charset="0"/>
                <a:ea typeface="Aptos" panose="020B0004020202020204" pitchFamily="34" charset="0"/>
                <a:cs typeface="Times New Roman" panose="02020603050405020304" pitchFamily="18" charset="0"/>
              </a:rPr>
              <a:t>Meneer Willems heeft automatische incasso’s lopen, maar weet niet precies waarvoor. Hij mist overzicht en is bang dat hij te veel betaalt.</a:t>
            </a:r>
            <a:endParaRPr lang="nl-NL" sz="1400" kern="100" dirty="0">
              <a:effectLst/>
              <a:latin typeface="Aptos" panose="020B0004020202020204" pitchFamily="34" charset="0"/>
              <a:ea typeface="Aptos" panose="020B0004020202020204" pitchFamily="34" charset="0"/>
              <a:cs typeface="Times New Roman" panose="02020603050405020304" pitchFamily="18" charset="0"/>
            </a:endParaRPr>
          </a:p>
          <a:p>
            <a:pPr lvl="0">
              <a:lnSpc>
                <a:spcPct val="115000"/>
              </a:lnSpc>
              <a:spcAft>
                <a:spcPts val="800"/>
              </a:spcAft>
              <a:buSzPts val="1000"/>
              <a:tabLst>
                <a:tab pos="457200" algn="l"/>
              </a:tabLst>
            </a:pPr>
            <a:endParaRPr lang="nl-NL" kern="100" dirty="0">
              <a:latin typeface="Nexa Extra Light" panose="00000200000000000000" pitchFamily="2" charset="0"/>
              <a:ea typeface="Aptos" panose="020B000402020202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568" y="-5194017"/>
            <a:ext cx="19048038" cy="16131205"/>
          </a:xfrm>
          <a:custGeom>
            <a:avLst/>
            <a:gdLst/>
            <a:ahLst/>
            <a:cxnLst/>
            <a:rect l="l" t="t" r="r" b="b"/>
            <a:pathLst>
              <a:path w="19048038" h="16131205">
                <a:moveTo>
                  <a:pt x="0" y="0"/>
                </a:moveTo>
                <a:lnTo>
                  <a:pt x="19048039" y="0"/>
                </a:lnTo>
                <a:lnTo>
                  <a:pt x="19048039" y="16131205"/>
                </a:lnTo>
                <a:lnTo>
                  <a:pt x="0" y="16131205"/>
                </a:lnTo>
                <a:lnTo>
                  <a:pt x="0" y="0"/>
                </a:lnTo>
                <a:close/>
              </a:path>
            </a:pathLst>
          </a:custGeom>
          <a:blipFill>
            <a:blip r:embed="rId2"/>
            <a:stretch>
              <a:fillRect l="-22748" t="-12122" r="-24235" b="-10455"/>
            </a:stretch>
          </a:blipFill>
        </p:spPr>
        <p:txBody>
          <a:bodyPr/>
          <a:lstStyle/>
          <a:p>
            <a:endParaRPr lang="nl-NL"/>
          </a:p>
        </p:txBody>
      </p:sp>
      <p:sp>
        <p:nvSpPr>
          <p:cNvPr id="3" name="Freeform 3"/>
          <p:cNvSpPr/>
          <p:nvPr/>
        </p:nvSpPr>
        <p:spPr>
          <a:xfrm flipH="1">
            <a:off x="17047444" y="1665010"/>
            <a:ext cx="2178106" cy="803919"/>
          </a:xfrm>
          <a:custGeom>
            <a:avLst/>
            <a:gdLst/>
            <a:ahLst/>
            <a:cxnLst/>
            <a:rect l="l" t="t" r="r" b="b"/>
            <a:pathLst>
              <a:path w="2178106" h="803919">
                <a:moveTo>
                  <a:pt x="2178107" y="0"/>
                </a:moveTo>
                <a:lnTo>
                  <a:pt x="0" y="0"/>
                </a:lnTo>
                <a:lnTo>
                  <a:pt x="0" y="803919"/>
                </a:lnTo>
                <a:lnTo>
                  <a:pt x="2178107" y="803919"/>
                </a:lnTo>
                <a:lnTo>
                  <a:pt x="217810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4" name="Freeform 4"/>
          <p:cNvSpPr/>
          <p:nvPr/>
        </p:nvSpPr>
        <p:spPr>
          <a:xfrm>
            <a:off x="15777918" y="469039"/>
            <a:ext cx="2178106" cy="803919"/>
          </a:xfrm>
          <a:custGeom>
            <a:avLst/>
            <a:gdLst/>
            <a:ahLst/>
            <a:cxnLst/>
            <a:rect l="l" t="t" r="r" b="b"/>
            <a:pathLst>
              <a:path w="2178106" h="803919">
                <a:moveTo>
                  <a:pt x="0" y="0"/>
                </a:moveTo>
                <a:lnTo>
                  <a:pt x="2178107" y="0"/>
                </a:lnTo>
                <a:lnTo>
                  <a:pt x="2178107" y="803919"/>
                </a:lnTo>
                <a:lnTo>
                  <a:pt x="0" y="8039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5" name="Freeform 5"/>
          <p:cNvSpPr/>
          <p:nvPr/>
        </p:nvSpPr>
        <p:spPr>
          <a:xfrm>
            <a:off x="643671" y="9616088"/>
            <a:ext cx="390028" cy="390028"/>
          </a:xfrm>
          <a:custGeom>
            <a:avLst/>
            <a:gdLst/>
            <a:ahLst/>
            <a:cxnLst/>
            <a:rect l="l" t="t" r="r" b="b"/>
            <a:pathLst>
              <a:path w="390028" h="390028">
                <a:moveTo>
                  <a:pt x="0" y="0"/>
                </a:moveTo>
                <a:lnTo>
                  <a:pt x="390028" y="0"/>
                </a:lnTo>
                <a:lnTo>
                  <a:pt x="390028" y="390028"/>
                </a:lnTo>
                <a:lnTo>
                  <a:pt x="0" y="3900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NL"/>
          </a:p>
        </p:txBody>
      </p:sp>
      <p:sp>
        <p:nvSpPr>
          <p:cNvPr id="6" name="Freeform 6"/>
          <p:cNvSpPr/>
          <p:nvPr/>
        </p:nvSpPr>
        <p:spPr>
          <a:xfrm>
            <a:off x="3177954" y="2855437"/>
            <a:ext cx="6326084" cy="6030692"/>
          </a:xfrm>
          <a:custGeom>
            <a:avLst/>
            <a:gdLst/>
            <a:ahLst/>
            <a:cxnLst/>
            <a:rect l="l" t="t" r="r" b="b"/>
            <a:pathLst>
              <a:path w="5597161" h="8279133">
                <a:moveTo>
                  <a:pt x="0" y="0"/>
                </a:moveTo>
                <a:lnTo>
                  <a:pt x="5597160" y="0"/>
                </a:lnTo>
                <a:lnTo>
                  <a:pt x="5597160" y="8279133"/>
                </a:lnTo>
                <a:lnTo>
                  <a:pt x="0" y="82791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342900" lvl="0" indent="-342900">
              <a:lnSpc>
                <a:spcPct val="115000"/>
              </a:lnSpc>
              <a:spcAft>
                <a:spcPts val="800"/>
              </a:spcAft>
              <a:buSzPts val="1000"/>
              <a:buFont typeface="Symbol" panose="05050102010706020507" pitchFamily="18" charset="2"/>
              <a:buChar char=""/>
              <a:tabLst>
                <a:tab pos="457200" algn="l"/>
              </a:tabLst>
            </a:pPr>
            <a:endParaRPr lang="nl-NL" sz="1800" kern="100" dirty="0">
              <a:effectLst/>
              <a:latin typeface="Nexa Extra Light" panose="00000200000000000000" pitchFamily="2"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endParaRPr lang="nl-NL" kern="100" dirty="0">
              <a:latin typeface="Nexa Extra Light" panose="00000200000000000000" pitchFamily="2" charset="0"/>
              <a:ea typeface="Aptos" panose="020B0004020202020204" pitchFamily="34" charset="0"/>
              <a:cs typeface="Times New Roman" panose="02020603050405020304" pitchFamily="18" charset="0"/>
            </a:endParaRPr>
          </a:p>
          <a:p>
            <a:pPr lvl="0">
              <a:lnSpc>
                <a:spcPct val="115000"/>
              </a:lnSpc>
              <a:spcAft>
                <a:spcPts val="800"/>
              </a:spcAft>
              <a:buSzPts val="1000"/>
              <a:tabLst>
                <a:tab pos="457200" algn="l"/>
              </a:tabLst>
            </a:pPr>
            <a:endParaRPr lang="nl-NL" sz="1800" kern="100" dirty="0">
              <a:effectLst/>
              <a:latin typeface="Nexa Extra Light" panose="00000200000000000000" pitchFamily="2" charset="0"/>
              <a:ea typeface="Aptos" panose="020B0004020202020204" pitchFamily="34" charset="0"/>
              <a:cs typeface="Times New Roman" panose="02020603050405020304" pitchFamily="18" charset="0"/>
            </a:endParaRPr>
          </a:p>
          <a:p>
            <a:pPr lvl="0">
              <a:lnSpc>
                <a:spcPct val="115000"/>
              </a:lnSpc>
              <a:spcAft>
                <a:spcPts val="800"/>
              </a:spcAft>
              <a:buSzPts val="1000"/>
              <a:tabLst>
                <a:tab pos="457200" algn="l"/>
              </a:tabLst>
            </a:pPr>
            <a:endParaRPr lang="nl-NL" kern="100" dirty="0">
              <a:latin typeface="Nexa Extra Light" panose="00000200000000000000" pitchFamily="2" charset="0"/>
              <a:ea typeface="Aptos" panose="020B0004020202020204" pitchFamily="34" charset="0"/>
              <a:cs typeface="Times New Roman" panose="02020603050405020304" pitchFamily="18" charset="0"/>
            </a:endParaRPr>
          </a:p>
          <a:p>
            <a:pPr lvl="0">
              <a:lnSpc>
                <a:spcPct val="115000"/>
              </a:lnSpc>
              <a:spcAft>
                <a:spcPts val="800"/>
              </a:spcAft>
              <a:buSzPts val="1000"/>
              <a:tabLst>
                <a:tab pos="457200" algn="l"/>
              </a:tabLst>
            </a:pPr>
            <a:endParaRPr lang="nl-NL" sz="1800" kern="100" dirty="0">
              <a:effectLst/>
              <a:latin typeface="Nexa Extra Light" panose="00000200000000000000" pitchFamily="2"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nl-NL" sz="1800" kern="100" dirty="0">
                <a:effectLst/>
                <a:latin typeface="Nexa Extra Light" panose="00000200000000000000" pitchFamily="2" charset="0"/>
                <a:ea typeface="Aptos" panose="020B0004020202020204" pitchFamily="34" charset="0"/>
                <a:cs typeface="Times New Roman" panose="02020603050405020304" pitchFamily="18" charset="0"/>
              </a:rPr>
              <a:t>Wat komt er binnen? (AOW, pensioen, toeslagen)</a:t>
            </a:r>
          </a:p>
          <a:p>
            <a:pPr lvl="0">
              <a:lnSpc>
                <a:spcPct val="115000"/>
              </a:lnSpc>
              <a:spcAft>
                <a:spcPts val="800"/>
              </a:spcAft>
              <a:buSzPts val="1000"/>
              <a:tabLst>
                <a:tab pos="457200" algn="l"/>
              </a:tabLst>
            </a:pPr>
            <a:endParaRPr lang="nl-NL"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nl-NL" sz="1800" kern="100" dirty="0">
                <a:effectLst/>
                <a:latin typeface="Nexa Extra Light" panose="00000200000000000000" pitchFamily="2" charset="0"/>
                <a:ea typeface="Aptos" panose="020B0004020202020204" pitchFamily="34" charset="0"/>
                <a:cs typeface="Times New Roman" panose="02020603050405020304" pitchFamily="18" charset="0"/>
              </a:rPr>
              <a:t>Wat gaat eruit? (huur, zorgkosten, boodschappen)</a:t>
            </a:r>
          </a:p>
          <a:p>
            <a:pPr lvl="0">
              <a:lnSpc>
                <a:spcPct val="115000"/>
              </a:lnSpc>
              <a:spcAft>
                <a:spcPts val="800"/>
              </a:spcAft>
              <a:buSzPts val="1000"/>
              <a:tabLst>
                <a:tab pos="457200" algn="l"/>
              </a:tabLst>
            </a:pPr>
            <a:endParaRPr lang="nl-NL" sz="2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endParaRPr lang="nl-NL" dirty="0"/>
          </a:p>
        </p:txBody>
      </p:sp>
      <p:sp>
        <p:nvSpPr>
          <p:cNvPr id="7" name="Freeform 7"/>
          <p:cNvSpPr/>
          <p:nvPr/>
        </p:nvSpPr>
        <p:spPr>
          <a:xfrm>
            <a:off x="3625105" y="1588212"/>
            <a:ext cx="4702861" cy="880718"/>
          </a:xfrm>
          <a:custGeom>
            <a:avLst/>
            <a:gdLst/>
            <a:ahLst/>
            <a:cxnLst/>
            <a:rect l="l" t="t" r="r" b="b"/>
            <a:pathLst>
              <a:path w="4702861" h="880718">
                <a:moveTo>
                  <a:pt x="0" y="0"/>
                </a:moveTo>
                <a:lnTo>
                  <a:pt x="4702862" y="0"/>
                </a:lnTo>
                <a:lnTo>
                  <a:pt x="4702862" y="880717"/>
                </a:lnTo>
                <a:lnTo>
                  <a:pt x="0" y="880717"/>
                </a:lnTo>
                <a:lnTo>
                  <a:pt x="0" y="0"/>
                </a:lnTo>
                <a:close/>
              </a:path>
            </a:pathLst>
          </a:custGeom>
          <a:blipFill>
            <a:blip r:embed="rId9">
              <a:alphaModFix amt="1999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nl-NL"/>
          </a:p>
        </p:txBody>
      </p:sp>
      <p:sp>
        <p:nvSpPr>
          <p:cNvPr id="8" name="Freeform 8"/>
          <p:cNvSpPr/>
          <p:nvPr/>
        </p:nvSpPr>
        <p:spPr>
          <a:xfrm>
            <a:off x="3177954" y="1652636"/>
            <a:ext cx="5966046" cy="1186607"/>
          </a:xfrm>
          <a:custGeom>
            <a:avLst/>
            <a:gdLst/>
            <a:ahLst/>
            <a:cxnLst/>
            <a:rect l="l" t="t" r="r" b="b"/>
            <a:pathLst>
              <a:path w="4702861" h="880718">
                <a:moveTo>
                  <a:pt x="0" y="0"/>
                </a:moveTo>
                <a:lnTo>
                  <a:pt x="4702862" y="0"/>
                </a:lnTo>
                <a:lnTo>
                  <a:pt x="4702862" y="880717"/>
                </a:lnTo>
                <a:lnTo>
                  <a:pt x="0" y="880717"/>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nl-NL"/>
          </a:p>
        </p:txBody>
      </p:sp>
      <p:sp>
        <p:nvSpPr>
          <p:cNvPr id="9" name="Freeform 9"/>
          <p:cNvSpPr/>
          <p:nvPr/>
        </p:nvSpPr>
        <p:spPr>
          <a:xfrm rot="194599">
            <a:off x="-1245698" y="8986827"/>
            <a:ext cx="19790998" cy="2619397"/>
          </a:xfrm>
          <a:custGeom>
            <a:avLst/>
            <a:gdLst/>
            <a:ahLst/>
            <a:cxnLst/>
            <a:rect l="l" t="t" r="r" b="b"/>
            <a:pathLst>
              <a:path w="19790998" h="2619397">
                <a:moveTo>
                  <a:pt x="0" y="0"/>
                </a:moveTo>
                <a:lnTo>
                  <a:pt x="19790998" y="0"/>
                </a:lnTo>
                <a:lnTo>
                  <a:pt x="19790998" y="2619396"/>
                </a:lnTo>
                <a:lnTo>
                  <a:pt x="0" y="261939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nl-NL"/>
          </a:p>
        </p:txBody>
      </p:sp>
      <p:sp>
        <p:nvSpPr>
          <p:cNvPr id="10" name="Freeform 10"/>
          <p:cNvSpPr/>
          <p:nvPr/>
        </p:nvSpPr>
        <p:spPr>
          <a:xfrm>
            <a:off x="481535" y="9561425"/>
            <a:ext cx="495722" cy="499353"/>
          </a:xfrm>
          <a:custGeom>
            <a:avLst/>
            <a:gdLst/>
            <a:ahLst/>
            <a:cxnLst/>
            <a:rect l="l" t="t" r="r" b="b"/>
            <a:pathLst>
              <a:path w="495722" h="499353">
                <a:moveTo>
                  <a:pt x="0" y="0"/>
                </a:moveTo>
                <a:lnTo>
                  <a:pt x="495722" y="0"/>
                </a:lnTo>
                <a:lnTo>
                  <a:pt x="495722" y="499354"/>
                </a:lnTo>
                <a:lnTo>
                  <a:pt x="0" y="499354"/>
                </a:lnTo>
                <a:lnTo>
                  <a:pt x="0" y="0"/>
                </a:lnTo>
                <a:close/>
              </a:path>
            </a:pathLst>
          </a:custGeom>
          <a:blipFill>
            <a:blip r:embed="rId15"/>
            <a:stretch>
              <a:fillRect/>
            </a:stretch>
          </a:blipFill>
        </p:spPr>
        <p:txBody>
          <a:bodyPr/>
          <a:lstStyle/>
          <a:p>
            <a:endParaRPr lang="nl-NL"/>
          </a:p>
        </p:txBody>
      </p:sp>
      <p:sp>
        <p:nvSpPr>
          <p:cNvPr id="11" name="TextBox 11"/>
          <p:cNvSpPr txBox="1"/>
          <p:nvPr/>
        </p:nvSpPr>
        <p:spPr>
          <a:xfrm>
            <a:off x="1168389" y="9655388"/>
            <a:ext cx="1996526" cy="292768"/>
          </a:xfrm>
          <a:prstGeom prst="rect">
            <a:avLst/>
          </a:prstGeom>
        </p:spPr>
        <p:txBody>
          <a:bodyPr lIns="0" tIns="0" rIns="0" bIns="0" rtlCol="0" anchor="t">
            <a:spAutoFit/>
          </a:bodyPr>
          <a:lstStyle/>
          <a:p>
            <a:pPr algn="l">
              <a:lnSpc>
                <a:spcPts val="2478"/>
              </a:lnSpc>
            </a:pPr>
            <a:r>
              <a:rPr lang="en-US" sz="1770">
                <a:solidFill>
                  <a:srgbClr val="FFFFFF"/>
                </a:solidFill>
                <a:latin typeface="Baloo"/>
                <a:ea typeface="Baloo"/>
                <a:cs typeface="Baloo"/>
                <a:sym typeface="Baloo"/>
              </a:rPr>
              <a:t>www.synthese.nl</a:t>
            </a:r>
          </a:p>
        </p:txBody>
      </p:sp>
      <p:sp>
        <p:nvSpPr>
          <p:cNvPr id="12" name="TextBox 12"/>
          <p:cNvSpPr txBox="1"/>
          <p:nvPr/>
        </p:nvSpPr>
        <p:spPr>
          <a:xfrm>
            <a:off x="4110197" y="1668830"/>
            <a:ext cx="3630366" cy="1186607"/>
          </a:xfrm>
          <a:prstGeom prst="rect">
            <a:avLst/>
          </a:prstGeom>
        </p:spPr>
        <p:txBody>
          <a:bodyPr lIns="0" tIns="0" rIns="0" bIns="0" rtlCol="0" anchor="t">
            <a:spAutoFit/>
          </a:bodyPr>
          <a:lstStyle/>
          <a:p>
            <a:pPr algn="l">
              <a:lnSpc>
                <a:spcPts val="4900"/>
              </a:lnSpc>
              <a:spcBef>
                <a:spcPct val="0"/>
              </a:spcBef>
            </a:pPr>
            <a:r>
              <a:rPr lang="en-US" sz="2400" dirty="0" err="1">
                <a:solidFill>
                  <a:srgbClr val="FFFFFF"/>
                </a:solidFill>
                <a:latin typeface="Nexa 2"/>
                <a:ea typeface="Nexa 2"/>
                <a:cs typeface="Nexa 2"/>
                <a:sym typeface="Nexa 2"/>
              </a:rPr>
              <a:t>Inzicht</a:t>
            </a:r>
            <a:r>
              <a:rPr lang="en-US" sz="2400" dirty="0">
                <a:solidFill>
                  <a:srgbClr val="FFFFFF"/>
                </a:solidFill>
                <a:latin typeface="Nexa 2"/>
                <a:ea typeface="Nexa 2"/>
                <a:cs typeface="Nexa 2"/>
                <a:sym typeface="Nexa 2"/>
              </a:rPr>
              <a:t> in je Inkomsten </a:t>
            </a:r>
            <a:r>
              <a:rPr lang="en-US" sz="2400" dirty="0" err="1">
                <a:solidFill>
                  <a:srgbClr val="FFFFFF"/>
                </a:solidFill>
                <a:latin typeface="Nexa 2"/>
                <a:ea typeface="Nexa 2"/>
                <a:cs typeface="Nexa 2"/>
                <a:sym typeface="Nexa 2"/>
              </a:rPr>
              <a:t>en</a:t>
            </a:r>
            <a:r>
              <a:rPr lang="en-US" sz="2400" dirty="0">
                <a:solidFill>
                  <a:srgbClr val="FFFFFF"/>
                </a:solidFill>
                <a:latin typeface="Nexa 2"/>
                <a:ea typeface="Nexa 2"/>
                <a:cs typeface="Nexa 2"/>
                <a:sym typeface="Nexa 2"/>
              </a:rPr>
              <a:t> </a:t>
            </a:r>
            <a:r>
              <a:rPr lang="en-US" sz="2400" dirty="0" err="1">
                <a:solidFill>
                  <a:srgbClr val="FFFFFF"/>
                </a:solidFill>
                <a:latin typeface="Nexa 2"/>
                <a:ea typeface="Nexa 2"/>
                <a:cs typeface="Nexa 2"/>
                <a:sym typeface="Nexa 2"/>
              </a:rPr>
              <a:t>Uitgaven</a:t>
            </a:r>
            <a:endParaRPr lang="en-US" sz="2400" dirty="0">
              <a:solidFill>
                <a:srgbClr val="FFFFFF"/>
              </a:solidFill>
              <a:latin typeface="Nexa 2"/>
              <a:ea typeface="Nexa 2"/>
              <a:cs typeface="Nexa 2"/>
              <a:sym typeface="Nexa 2"/>
            </a:endParaRPr>
          </a:p>
        </p:txBody>
      </p:sp>
      <p:sp>
        <p:nvSpPr>
          <p:cNvPr id="13" name="TextBox 13"/>
          <p:cNvSpPr txBox="1"/>
          <p:nvPr/>
        </p:nvSpPr>
        <p:spPr>
          <a:xfrm>
            <a:off x="3695047" y="3222991"/>
            <a:ext cx="4980615" cy="945323"/>
          </a:xfrm>
          <a:prstGeom prst="rect">
            <a:avLst/>
          </a:prstGeom>
        </p:spPr>
        <p:txBody>
          <a:bodyPr lIns="0" tIns="0" rIns="0" bIns="0" rtlCol="0" anchor="t">
            <a:spAutoFit/>
          </a:bodyPr>
          <a:lstStyle/>
          <a:p>
            <a:pPr algn="l">
              <a:lnSpc>
                <a:spcPts val="4200"/>
              </a:lnSpc>
            </a:pPr>
            <a:endParaRPr lang="en-US" sz="3000" dirty="0">
              <a:solidFill>
                <a:srgbClr val="000000"/>
              </a:solidFill>
              <a:latin typeface="Nexa 3"/>
              <a:ea typeface="Nexa 3"/>
              <a:cs typeface="Nexa 3"/>
              <a:sym typeface="Nexa 3"/>
            </a:endParaRPr>
          </a:p>
          <a:p>
            <a:pPr algn="l">
              <a:lnSpc>
                <a:spcPts val="3079"/>
              </a:lnSpc>
            </a:pPr>
            <a:endParaRPr lang="en-US" sz="3000" dirty="0">
              <a:solidFill>
                <a:srgbClr val="000000"/>
              </a:solidFill>
              <a:latin typeface="Nexa 3"/>
              <a:ea typeface="Nexa 3"/>
              <a:cs typeface="Nexa 3"/>
              <a:sym typeface="Nexa 3"/>
            </a:endParaRPr>
          </a:p>
        </p:txBody>
      </p:sp>
      <p:sp>
        <p:nvSpPr>
          <p:cNvPr id="14" name="Freeform 14"/>
          <p:cNvSpPr/>
          <p:nvPr/>
        </p:nvSpPr>
        <p:spPr>
          <a:xfrm>
            <a:off x="443435" y="332525"/>
            <a:ext cx="1739684" cy="538474"/>
          </a:xfrm>
          <a:custGeom>
            <a:avLst/>
            <a:gdLst/>
            <a:ahLst/>
            <a:cxnLst/>
            <a:rect l="l" t="t" r="r" b="b"/>
            <a:pathLst>
              <a:path w="1739684" h="538474">
                <a:moveTo>
                  <a:pt x="0" y="0"/>
                </a:moveTo>
                <a:lnTo>
                  <a:pt x="1739684" y="0"/>
                </a:lnTo>
                <a:lnTo>
                  <a:pt x="1739684" y="538473"/>
                </a:lnTo>
                <a:lnTo>
                  <a:pt x="0" y="53847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nl-N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568" y="-5194017"/>
            <a:ext cx="19048038" cy="16131205"/>
          </a:xfrm>
          <a:custGeom>
            <a:avLst/>
            <a:gdLst/>
            <a:ahLst/>
            <a:cxnLst/>
            <a:rect l="l" t="t" r="r" b="b"/>
            <a:pathLst>
              <a:path w="19048038" h="16131205">
                <a:moveTo>
                  <a:pt x="0" y="0"/>
                </a:moveTo>
                <a:lnTo>
                  <a:pt x="19048039" y="0"/>
                </a:lnTo>
                <a:lnTo>
                  <a:pt x="19048039" y="16131205"/>
                </a:lnTo>
                <a:lnTo>
                  <a:pt x="0" y="16131205"/>
                </a:lnTo>
                <a:lnTo>
                  <a:pt x="0" y="0"/>
                </a:lnTo>
                <a:close/>
              </a:path>
            </a:pathLst>
          </a:custGeom>
          <a:blipFill>
            <a:blip r:embed="rId2"/>
            <a:stretch>
              <a:fillRect l="-22748" t="-12122" r="-24235" b="-10455"/>
            </a:stretch>
          </a:blipFill>
        </p:spPr>
        <p:txBody>
          <a:bodyPr/>
          <a:lstStyle/>
          <a:p>
            <a:endParaRPr lang="nl-NL"/>
          </a:p>
        </p:txBody>
      </p:sp>
      <p:sp>
        <p:nvSpPr>
          <p:cNvPr id="3" name="Freeform 3"/>
          <p:cNvSpPr/>
          <p:nvPr/>
        </p:nvSpPr>
        <p:spPr>
          <a:xfrm flipH="1">
            <a:off x="17047444" y="1665010"/>
            <a:ext cx="2178106" cy="803919"/>
          </a:xfrm>
          <a:custGeom>
            <a:avLst/>
            <a:gdLst/>
            <a:ahLst/>
            <a:cxnLst/>
            <a:rect l="l" t="t" r="r" b="b"/>
            <a:pathLst>
              <a:path w="2178106" h="803919">
                <a:moveTo>
                  <a:pt x="2178107" y="0"/>
                </a:moveTo>
                <a:lnTo>
                  <a:pt x="0" y="0"/>
                </a:lnTo>
                <a:lnTo>
                  <a:pt x="0" y="803919"/>
                </a:lnTo>
                <a:lnTo>
                  <a:pt x="2178107" y="803919"/>
                </a:lnTo>
                <a:lnTo>
                  <a:pt x="217810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4" name="Freeform 4"/>
          <p:cNvSpPr/>
          <p:nvPr/>
        </p:nvSpPr>
        <p:spPr>
          <a:xfrm>
            <a:off x="15777918" y="469039"/>
            <a:ext cx="2178106" cy="803919"/>
          </a:xfrm>
          <a:custGeom>
            <a:avLst/>
            <a:gdLst/>
            <a:ahLst/>
            <a:cxnLst/>
            <a:rect l="l" t="t" r="r" b="b"/>
            <a:pathLst>
              <a:path w="2178106" h="803919">
                <a:moveTo>
                  <a:pt x="0" y="0"/>
                </a:moveTo>
                <a:lnTo>
                  <a:pt x="2178107" y="0"/>
                </a:lnTo>
                <a:lnTo>
                  <a:pt x="2178107" y="803919"/>
                </a:lnTo>
                <a:lnTo>
                  <a:pt x="0" y="8039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5" name="Freeform 5"/>
          <p:cNvSpPr/>
          <p:nvPr/>
        </p:nvSpPr>
        <p:spPr>
          <a:xfrm>
            <a:off x="643671" y="9616088"/>
            <a:ext cx="390028" cy="390028"/>
          </a:xfrm>
          <a:custGeom>
            <a:avLst/>
            <a:gdLst/>
            <a:ahLst/>
            <a:cxnLst/>
            <a:rect l="l" t="t" r="r" b="b"/>
            <a:pathLst>
              <a:path w="390028" h="390028">
                <a:moveTo>
                  <a:pt x="0" y="0"/>
                </a:moveTo>
                <a:lnTo>
                  <a:pt x="390028" y="0"/>
                </a:lnTo>
                <a:lnTo>
                  <a:pt x="390028" y="390028"/>
                </a:lnTo>
                <a:lnTo>
                  <a:pt x="0" y="3900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NL"/>
          </a:p>
        </p:txBody>
      </p:sp>
      <p:sp>
        <p:nvSpPr>
          <p:cNvPr id="6" name="Freeform 6"/>
          <p:cNvSpPr/>
          <p:nvPr/>
        </p:nvSpPr>
        <p:spPr>
          <a:xfrm>
            <a:off x="4812427" y="2983086"/>
            <a:ext cx="8575275" cy="6373882"/>
          </a:xfrm>
          <a:custGeom>
            <a:avLst/>
            <a:gdLst/>
            <a:ahLst/>
            <a:cxnLst/>
            <a:rect l="l" t="t" r="r" b="b"/>
            <a:pathLst>
              <a:path w="7865108" h="11633805">
                <a:moveTo>
                  <a:pt x="0" y="0"/>
                </a:moveTo>
                <a:lnTo>
                  <a:pt x="7865108" y="0"/>
                </a:lnTo>
                <a:lnTo>
                  <a:pt x="7865108" y="11633804"/>
                </a:lnTo>
                <a:lnTo>
                  <a:pt x="0" y="116338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nl-NL" sz="1600" b="1" i="0" u="none" strike="noStrike" kern="100" cap="none" spc="0" normalizeH="0" baseline="0" noProof="0" dirty="0">
              <a:ln>
                <a:noFill/>
              </a:ln>
              <a:solidFill>
                <a:prstClr val="black"/>
              </a:solidFill>
              <a:effectLst/>
              <a:uLnTx/>
              <a:uFillTx/>
              <a:latin typeface="Segoe UI Emoji" panose="020B0502040204020203" pitchFamily="34" charset="0"/>
              <a:ea typeface="Aptos" panose="020B0004020202020204" pitchFamily="34" charset="0"/>
              <a:cs typeface="Segoe UI Emoji" panose="020B0502040204020203" pitchFamily="34"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nl-NL" sz="1600" b="1" i="0" u="none" strike="noStrike" kern="100" cap="none" spc="0" normalizeH="0" baseline="0" noProof="0" dirty="0">
              <a:ln>
                <a:noFill/>
              </a:ln>
              <a:solidFill>
                <a:prstClr val="black"/>
              </a:solidFill>
              <a:effectLst/>
              <a:uLnTx/>
              <a:uFillTx/>
              <a:latin typeface="Segoe UI Emoji" panose="020B0502040204020203" pitchFamily="34" charset="0"/>
              <a:ea typeface="Aptos" panose="020B0004020202020204" pitchFamily="34" charset="0"/>
              <a:cs typeface="Segoe UI Emoji" panose="020B0502040204020203" pitchFamily="34"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nl-NL" sz="1600" b="1" i="0" u="none" strike="noStrike" kern="100" cap="none" spc="0" normalizeH="0" baseline="0" noProof="0" dirty="0">
                <a:ln>
                  <a:noFill/>
                </a:ln>
                <a:solidFill>
                  <a:prstClr val="black"/>
                </a:solidFill>
                <a:effectLst/>
                <a:uLnTx/>
                <a:uFillTx/>
                <a:latin typeface="Segoe UI Emoji" panose="020B0502040204020203" pitchFamily="34" charset="0"/>
                <a:ea typeface="Aptos" panose="020B0004020202020204" pitchFamily="34" charset="0"/>
                <a:cs typeface="Segoe UI Emoji" panose="020B0502040204020203" pitchFamily="34" charset="0"/>
              </a:rPr>
              <a:t>📒</a:t>
            </a:r>
            <a:r>
              <a:rPr kumimoji="0" lang="nl-NL" sz="1600" b="1" i="0" u="none" strike="noStrike" kern="100" cap="none" spc="0" normalizeH="0" baseline="0" noProof="0" dirty="0">
                <a:ln>
                  <a:noFill/>
                </a:ln>
                <a:solidFill>
                  <a:prstClr val="black"/>
                </a:solidFill>
                <a:effectLst/>
                <a:uLnTx/>
                <a:uFillTx/>
                <a:latin typeface="Nexa Extra Light" panose="00000200000000000000" pitchFamily="2" charset="0"/>
                <a:ea typeface="Aptos" panose="020B0004020202020204" pitchFamily="34" charset="0"/>
                <a:cs typeface="Times New Roman" panose="02020603050405020304" pitchFamily="18" charset="0"/>
              </a:rPr>
              <a:t> Gebruik een kasboekje of maandplanner</a:t>
            </a:r>
            <a:endParaRPr kumimoji="0" lang="nl-NL"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nl-NL" sz="1600" b="0" i="0" u="none" strike="noStrike" kern="100" cap="none" spc="0" normalizeH="0" baseline="0" noProof="0" dirty="0">
                <a:ln>
                  <a:noFill/>
                </a:ln>
                <a:solidFill>
                  <a:prstClr val="black"/>
                </a:solidFill>
                <a:effectLst/>
                <a:uLnTx/>
                <a:uFillTx/>
                <a:latin typeface="Nexa Extra Light" panose="00000200000000000000" pitchFamily="2" charset="0"/>
                <a:ea typeface="Aptos" panose="020B0004020202020204" pitchFamily="34" charset="0"/>
                <a:cs typeface="Times New Roman" panose="02020603050405020304" pitchFamily="18" charset="0"/>
              </a:rPr>
              <a:t>Noteer alle inkomsten en uitgaven.</a:t>
            </a:r>
            <a:endParaRPr kumimoji="0" lang="nl-NL"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nl-NL" sz="1600" b="0" i="0" u="none" strike="noStrike" kern="100" cap="none" spc="0" normalizeH="0" baseline="0" noProof="0" dirty="0">
                <a:ln>
                  <a:noFill/>
                </a:ln>
                <a:solidFill>
                  <a:prstClr val="black"/>
                </a:solidFill>
                <a:effectLst/>
                <a:uLnTx/>
                <a:uFillTx/>
                <a:latin typeface="Nexa Extra Light" panose="00000200000000000000" pitchFamily="2" charset="0"/>
                <a:ea typeface="Aptos" panose="020B0004020202020204" pitchFamily="34" charset="0"/>
                <a:cs typeface="Times New Roman" panose="02020603050405020304" pitchFamily="18" charset="0"/>
              </a:rPr>
              <a:t>Werk met kleuren of pictogrammen voor overzicht.</a:t>
            </a:r>
            <a:endParaRPr kumimoji="0" lang="nl-NL"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nl-NL" sz="1600" b="0" i="0" u="none" strike="noStrike" kern="100" cap="none" spc="0" normalizeH="0" baseline="0" noProof="0" dirty="0">
                <a:ln>
                  <a:noFill/>
                </a:ln>
                <a:solidFill>
                  <a:prstClr val="black"/>
                </a:solidFill>
                <a:effectLst/>
                <a:uLnTx/>
                <a:uFillTx/>
                <a:latin typeface="Nexa Extra Light" panose="00000200000000000000" pitchFamily="2" charset="0"/>
                <a:ea typeface="Aptos" panose="020B0004020202020204" pitchFamily="34" charset="0"/>
                <a:cs typeface="Times New Roman" panose="02020603050405020304" pitchFamily="18" charset="0"/>
              </a:rPr>
              <a:t>Tip: Vraag een vrijwilliger om samen een overzicht te maken.</a:t>
            </a:r>
            <a:endParaRPr kumimoji="0" lang="nl-NL"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nl-NL" sz="1600" b="1" i="0" u="none" strike="noStrike" kern="100" cap="none" spc="0" normalizeH="0" baseline="0" noProof="0" dirty="0">
                <a:ln>
                  <a:noFill/>
                </a:ln>
                <a:solidFill>
                  <a:prstClr val="black"/>
                </a:solidFill>
                <a:effectLst/>
                <a:uLnTx/>
                <a:uFillTx/>
                <a:latin typeface="Segoe UI Emoji" panose="020B0502040204020203" pitchFamily="34" charset="0"/>
                <a:ea typeface="Aptos" panose="020B0004020202020204" pitchFamily="34" charset="0"/>
                <a:cs typeface="Segoe UI Emoji" panose="020B0502040204020203" pitchFamily="34" charset="0"/>
              </a:rPr>
              <a:t>📱</a:t>
            </a:r>
            <a:r>
              <a:rPr kumimoji="0" lang="nl-NL" sz="1600" b="1" i="0" u="none" strike="noStrike" kern="100" cap="none" spc="0" normalizeH="0" baseline="0" noProof="0" dirty="0">
                <a:ln>
                  <a:noFill/>
                </a:ln>
                <a:solidFill>
                  <a:prstClr val="black"/>
                </a:solidFill>
                <a:effectLst/>
                <a:uLnTx/>
                <a:uFillTx/>
                <a:latin typeface="Nexa Extra Light" panose="00000200000000000000" pitchFamily="2" charset="0"/>
                <a:ea typeface="Aptos" panose="020B0004020202020204" pitchFamily="34" charset="0"/>
                <a:cs typeface="Times New Roman" panose="02020603050405020304" pitchFamily="18" charset="0"/>
              </a:rPr>
              <a:t> Automatische incasso’s controleren</a:t>
            </a:r>
            <a:endParaRPr kumimoji="0" lang="nl-NL"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nl-NL" sz="1600" b="0" i="0" u="none" strike="noStrike" kern="100" cap="none" spc="0" normalizeH="0" baseline="0" noProof="0" dirty="0">
                <a:ln>
                  <a:noFill/>
                </a:ln>
                <a:solidFill>
                  <a:prstClr val="black"/>
                </a:solidFill>
                <a:effectLst/>
                <a:uLnTx/>
                <a:uFillTx/>
                <a:latin typeface="Nexa Extra Light" panose="00000200000000000000" pitchFamily="2" charset="0"/>
                <a:ea typeface="Aptos" panose="020B0004020202020204" pitchFamily="34" charset="0"/>
                <a:cs typeface="Times New Roman" panose="02020603050405020304" pitchFamily="18" charset="0"/>
              </a:rPr>
              <a:t>Laat vaste lasten automatisch afschrijven (huur, energie, zorgverzekering).</a:t>
            </a:r>
            <a:endParaRPr kumimoji="0" lang="nl-NL"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nl-NL" sz="1600" b="0" i="0" u="none" strike="noStrike" kern="100" cap="none" spc="0" normalizeH="0" baseline="0" noProof="0" dirty="0">
                <a:ln>
                  <a:noFill/>
                </a:ln>
                <a:solidFill>
                  <a:prstClr val="black"/>
                </a:solidFill>
                <a:effectLst/>
                <a:uLnTx/>
                <a:uFillTx/>
                <a:latin typeface="Nexa Extra Light" panose="00000200000000000000" pitchFamily="2" charset="0"/>
                <a:ea typeface="Aptos" panose="020B0004020202020204" pitchFamily="34" charset="0"/>
                <a:cs typeface="Times New Roman" panose="02020603050405020304" pitchFamily="18" charset="0"/>
              </a:rPr>
              <a:t>Controleer regelmatig je bankafschriften.</a:t>
            </a:r>
            <a:endParaRPr kumimoji="0" lang="nl-NL"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nl-NL" sz="1600" b="0" i="0" u="none" strike="noStrike" kern="100" cap="none" spc="0" normalizeH="0" baseline="0" noProof="0" dirty="0">
                <a:ln>
                  <a:noFill/>
                </a:ln>
                <a:solidFill>
                  <a:prstClr val="black"/>
                </a:solidFill>
                <a:effectLst/>
                <a:uLnTx/>
                <a:uFillTx/>
                <a:latin typeface="Nexa Extra Light" panose="00000200000000000000" pitchFamily="2" charset="0"/>
                <a:ea typeface="Aptos" panose="020B0004020202020204" pitchFamily="34" charset="0"/>
                <a:cs typeface="Times New Roman" panose="02020603050405020304" pitchFamily="18" charset="0"/>
              </a:rPr>
              <a:t>Vraag hulp als je niet weet waarvoor een incasso is.</a:t>
            </a:r>
            <a:endParaRPr kumimoji="0" lang="nl-NL"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nl-NL" sz="1600" b="1" i="0" u="none" strike="noStrike" kern="100" cap="none" spc="0" normalizeH="0" baseline="0" noProof="0" dirty="0">
                <a:ln>
                  <a:noFill/>
                </a:ln>
                <a:solidFill>
                  <a:prstClr val="black"/>
                </a:solidFill>
                <a:effectLst/>
                <a:uLnTx/>
                <a:uFillTx/>
                <a:latin typeface="Segoe UI Emoji" panose="020B0502040204020203" pitchFamily="34" charset="0"/>
                <a:ea typeface="Aptos" panose="020B0004020202020204" pitchFamily="34" charset="0"/>
                <a:cs typeface="Segoe UI Emoji" panose="020B0502040204020203" pitchFamily="34" charset="0"/>
              </a:rPr>
              <a:t>📄</a:t>
            </a:r>
            <a:r>
              <a:rPr kumimoji="0" lang="nl-NL" sz="1600" b="1" i="0" u="none" strike="noStrike" kern="100" cap="none" spc="0" normalizeH="0" baseline="0" noProof="0" dirty="0">
                <a:ln>
                  <a:noFill/>
                </a:ln>
                <a:solidFill>
                  <a:prstClr val="black"/>
                </a:solidFill>
                <a:effectLst/>
                <a:uLnTx/>
                <a:uFillTx/>
                <a:latin typeface="Nexa Extra Light" panose="00000200000000000000" pitchFamily="2" charset="0"/>
                <a:ea typeface="Aptos" panose="020B0004020202020204" pitchFamily="34" charset="0"/>
                <a:cs typeface="Times New Roman" panose="02020603050405020304" pitchFamily="18" charset="0"/>
              </a:rPr>
              <a:t> Brieven en rekeningen begrijpen</a:t>
            </a:r>
            <a:endParaRPr kumimoji="0" lang="nl-NL"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nl-NL" sz="1600" b="0" i="0" u="none" strike="noStrike" kern="100" cap="none" spc="0" normalizeH="0" baseline="0" noProof="0" dirty="0">
                <a:ln>
                  <a:noFill/>
                </a:ln>
                <a:solidFill>
                  <a:prstClr val="black"/>
                </a:solidFill>
                <a:effectLst/>
                <a:uLnTx/>
                <a:uFillTx/>
                <a:latin typeface="Nexa Extra Light" panose="00000200000000000000" pitchFamily="2" charset="0"/>
                <a:ea typeface="Aptos" panose="020B0004020202020204" pitchFamily="34" charset="0"/>
                <a:cs typeface="Times New Roman" panose="02020603050405020304" pitchFamily="18" charset="0"/>
              </a:rPr>
              <a:t>Leg post niet weg, maar bekijk het samen met iemand.</a:t>
            </a:r>
            <a:endParaRPr kumimoji="0" lang="nl-NL"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nl-NL" sz="1600" b="0" i="0" u="none" strike="noStrike" kern="100" cap="none" spc="0" normalizeH="0" baseline="0" noProof="0" dirty="0">
                <a:ln>
                  <a:noFill/>
                </a:ln>
                <a:solidFill>
                  <a:prstClr val="black"/>
                </a:solidFill>
                <a:effectLst/>
                <a:uLnTx/>
                <a:uFillTx/>
                <a:latin typeface="Nexa Extra Light" panose="00000200000000000000" pitchFamily="2" charset="0"/>
                <a:ea typeface="Aptos" panose="020B0004020202020204" pitchFamily="34" charset="0"/>
                <a:cs typeface="Times New Roman" panose="02020603050405020304" pitchFamily="18" charset="0"/>
              </a:rPr>
              <a:t>Vraag hulp bij het lezen van moeilijke brieven (bijv. van de gemeente of zorgverzekeraar).</a:t>
            </a:r>
            <a:endParaRPr kumimoji="0" lang="nl-NL"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nl-NL" sz="1600" b="0" i="0" u="none" strike="noStrike" kern="100" cap="none" spc="0" normalizeH="0" baseline="0" noProof="0" dirty="0">
                <a:ln>
                  <a:noFill/>
                </a:ln>
                <a:solidFill>
                  <a:prstClr val="black"/>
                </a:solidFill>
                <a:effectLst/>
                <a:uLnTx/>
                <a:uFillTx/>
                <a:latin typeface="Nexa Extra Light" panose="00000200000000000000" pitchFamily="2" charset="0"/>
                <a:ea typeface="Aptos" panose="020B0004020202020204" pitchFamily="34" charset="0"/>
                <a:cs typeface="Times New Roman" panose="02020603050405020304" pitchFamily="18" charset="0"/>
              </a:rPr>
              <a:t>Gebruik een map met tabbladen: “Betaald”, “Nog doen”, “Belangrijk”.</a:t>
            </a:r>
            <a:endParaRPr lang="nl-NL"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Freeform 7"/>
          <p:cNvSpPr/>
          <p:nvPr/>
        </p:nvSpPr>
        <p:spPr>
          <a:xfrm>
            <a:off x="4812427" y="1593179"/>
            <a:ext cx="8802392" cy="1648448"/>
          </a:xfrm>
          <a:custGeom>
            <a:avLst/>
            <a:gdLst/>
            <a:ahLst/>
            <a:cxnLst/>
            <a:rect l="l" t="t" r="r" b="b"/>
            <a:pathLst>
              <a:path w="8802392" h="1648448">
                <a:moveTo>
                  <a:pt x="0" y="0"/>
                </a:moveTo>
                <a:lnTo>
                  <a:pt x="8802392" y="0"/>
                </a:lnTo>
                <a:lnTo>
                  <a:pt x="8802392" y="1648448"/>
                </a:lnTo>
                <a:lnTo>
                  <a:pt x="0" y="1648448"/>
                </a:lnTo>
                <a:lnTo>
                  <a:pt x="0" y="0"/>
                </a:lnTo>
                <a:close/>
              </a:path>
            </a:pathLst>
          </a:custGeom>
          <a:blipFill>
            <a:blip r:embed="rId9">
              <a:alphaModFix amt="1999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nl-NL"/>
          </a:p>
        </p:txBody>
      </p:sp>
      <p:sp>
        <p:nvSpPr>
          <p:cNvPr id="8" name="Freeform 8"/>
          <p:cNvSpPr/>
          <p:nvPr/>
        </p:nvSpPr>
        <p:spPr>
          <a:xfrm>
            <a:off x="4673181" y="1665011"/>
            <a:ext cx="8802392" cy="1246242"/>
          </a:xfrm>
          <a:custGeom>
            <a:avLst/>
            <a:gdLst/>
            <a:ahLst/>
            <a:cxnLst/>
            <a:rect l="l" t="t" r="r" b="b"/>
            <a:pathLst>
              <a:path w="8802392" h="1648448">
                <a:moveTo>
                  <a:pt x="0" y="0"/>
                </a:moveTo>
                <a:lnTo>
                  <a:pt x="8802392" y="0"/>
                </a:lnTo>
                <a:lnTo>
                  <a:pt x="8802392" y="1648448"/>
                </a:lnTo>
                <a:lnTo>
                  <a:pt x="0" y="1648448"/>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nl-NL"/>
          </a:p>
        </p:txBody>
      </p:sp>
      <p:sp>
        <p:nvSpPr>
          <p:cNvPr id="9" name="Freeform 9"/>
          <p:cNvSpPr/>
          <p:nvPr/>
        </p:nvSpPr>
        <p:spPr>
          <a:xfrm rot="194599">
            <a:off x="-1245698" y="8986827"/>
            <a:ext cx="19790998" cy="2619397"/>
          </a:xfrm>
          <a:custGeom>
            <a:avLst/>
            <a:gdLst/>
            <a:ahLst/>
            <a:cxnLst/>
            <a:rect l="l" t="t" r="r" b="b"/>
            <a:pathLst>
              <a:path w="19790998" h="2619397">
                <a:moveTo>
                  <a:pt x="0" y="0"/>
                </a:moveTo>
                <a:lnTo>
                  <a:pt x="19790998" y="0"/>
                </a:lnTo>
                <a:lnTo>
                  <a:pt x="19790998" y="2619396"/>
                </a:lnTo>
                <a:lnTo>
                  <a:pt x="0" y="261939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nl-NL"/>
          </a:p>
        </p:txBody>
      </p:sp>
      <p:sp>
        <p:nvSpPr>
          <p:cNvPr id="10" name="Freeform 10"/>
          <p:cNvSpPr/>
          <p:nvPr/>
        </p:nvSpPr>
        <p:spPr>
          <a:xfrm>
            <a:off x="481535" y="9561425"/>
            <a:ext cx="495722" cy="499353"/>
          </a:xfrm>
          <a:custGeom>
            <a:avLst/>
            <a:gdLst/>
            <a:ahLst/>
            <a:cxnLst/>
            <a:rect l="l" t="t" r="r" b="b"/>
            <a:pathLst>
              <a:path w="495722" h="499353">
                <a:moveTo>
                  <a:pt x="0" y="0"/>
                </a:moveTo>
                <a:lnTo>
                  <a:pt x="495722" y="0"/>
                </a:lnTo>
                <a:lnTo>
                  <a:pt x="495722" y="499354"/>
                </a:lnTo>
                <a:lnTo>
                  <a:pt x="0" y="499354"/>
                </a:lnTo>
                <a:lnTo>
                  <a:pt x="0" y="0"/>
                </a:lnTo>
                <a:close/>
              </a:path>
            </a:pathLst>
          </a:custGeom>
          <a:blipFill>
            <a:blip r:embed="rId15"/>
            <a:stretch>
              <a:fillRect/>
            </a:stretch>
          </a:blipFill>
        </p:spPr>
        <p:txBody>
          <a:bodyPr/>
          <a:lstStyle/>
          <a:p>
            <a:endParaRPr lang="nl-NL"/>
          </a:p>
        </p:txBody>
      </p:sp>
      <p:sp>
        <p:nvSpPr>
          <p:cNvPr id="11" name="TextBox 11"/>
          <p:cNvSpPr txBox="1"/>
          <p:nvPr/>
        </p:nvSpPr>
        <p:spPr>
          <a:xfrm>
            <a:off x="1168389" y="9655388"/>
            <a:ext cx="1996526" cy="292768"/>
          </a:xfrm>
          <a:prstGeom prst="rect">
            <a:avLst/>
          </a:prstGeom>
        </p:spPr>
        <p:txBody>
          <a:bodyPr lIns="0" tIns="0" rIns="0" bIns="0" rtlCol="0" anchor="t">
            <a:spAutoFit/>
          </a:bodyPr>
          <a:lstStyle/>
          <a:p>
            <a:pPr algn="l">
              <a:lnSpc>
                <a:spcPts val="2478"/>
              </a:lnSpc>
            </a:pPr>
            <a:r>
              <a:rPr lang="en-US" sz="1770">
                <a:solidFill>
                  <a:srgbClr val="FFFFFF"/>
                </a:solidFill>
                <a:latin typeface="Baloo"/>
                <a:ea typeface="Baloo"/>
                <a:cs typeface="Baloo"/>
                <a:sym typeface="Baloo"/>
              </a:rPr>
              <a:t>www.synthese.nl</a:t>
            </a:r>
          </a:p>
        </p:txBody>
      </p:sp>
      <p:sp>
        <p:nvSpPr>
          <p:cNvPr id="12" name="TextBox 12"/>
          <p:cNvSpPr txBox="1"/>
          <p:nvPr/>
        </p:nvSpPr>
        <p:spPr>
          <a:xfrm>
            <a:off x="6151370" y="1846630"/>
            <a:ext cx="6124505" cy="668966"/>
          </a:xfrm>
          <a:prstGeom prst="rect">
            <a:avLst/>
          </a:prstGeom>
        </p:spPr>
        <p:txBody>
          <a:bodyPr lIns="0" tIns="0" rIns="0" bIns="0" rtlCol="0" anchor="t">
            <a:spAutoFit/>
          </a:bodyPr>
          <a:lstStyle/>
          <a:p>
            <a:pPr algn="ctr">
              <a:lnSpc>
                <a:spcPts val="5600"/>
              </a:lnSpc>
              <a:spcBef>
                <a:spcPct val="0"/>
              </a:spcBef>
            </a:pPr>
            <a:r>
              <a:rPr lang="en-US" sz="3600" dirty="0" err="1">
                <a:solidFill>
                  <a:srgbClr val="FFFFFF"/>
                </a:solidFill>
                <a:latin typeface="Nexa 2"/>
                <a:ea typeface="Nexa 2"/>
                <a:cs typeface="Nexa 2"/>
                <a:sym typeface="Nexa 2"/>
              </a:rPr>
              <a:t>Praktische</a:t>
            </a:r>
            <a:r>
              <a:rPr lang="en-US" sz="3600" dirty="0">
                <a:solidFill>
                  <a:srgbClr val="FFFFFF"/>
                </a:solidFill>
                <a:latin typeface="Nexa 2"/>
                <a:ea typeface="Nexa 2"/>
                <a:cs typeface="Nexa 2"/>
                <a:sym typeface="Nexa 2"/>
              </a:rPr>
              <a:t> </a:t>
            </a:r>
            <a:r>
              <a:rPr lang="en-US" sz="3600" dirty="0" err="1">
                <a:solidFill>
                  <a:srgbClr val="FFFFFF"/>
                </a:solidFill>
                <a:latin typeface="Nexa 2"/>
                <a:ea typeface="Nexa 2"/>
                <a:cs typeface="Nexa 2"/>
                <a:sym typeface="Nexa 2"/>
              </a:rPr>
              <a:t>hulpmiddelen</a:t>
            </a:r>
            <a:endParaRPr lang="en-US" sz="3600" dirty="0">
              <a:solidFill>
                <a:srgbClr val="FFFFFF"/>
              </a:solidFill>
              <a:latin typeface="Nexa 2"/>
              <a:ea typeface="Nexa 2"/>
              <a:cs typeface="Nexa 2"/>
              <a:sym typeface="Nexa 2"/>
            </a:endParaRPr>
          </a:p>
        </p:txBody>
      </p:sp>
      <p:sp>
        <p:nvSpPr>
          <p:cNvPr id="13" name="TextBox 13"/>
          <p:cNvSpPr txBox="1"/>
          <p:nvPr/>
        </p:nvSpPr>
        <p:spPr>
          <a:xfrm>
            <a:off x="4274478" y="3883650"/>
            <a:ext cx="10190384" cy="945323"/>
          </a:xfrm>
          <a:prstGeom prst="rect">
            <a:avLst/>
          </a:prstGeom>
        </p:spPr>
        <p:txBody>
          <a:bodyPr lIns="0" tIns="0" rIns="0" bIns="0" rtlCol="0" anchor="t">
            <a:spAutoFit/>
          </a:bodyPr>
          <a:lstStyle/>
          <a:p>
            <a:pPr algn="l">
              <a:lnSpc>
                <a:spcPts val="4200"/>
              </a:lnSpc>
            </a:pPr>
            <a:endParaRPr lang="en-US" sz="3000" b="1" dirty="0">
              <a:solidFill>
                <a:srgbClr val="000000"/>
              </a:solidFill>
              <a:latin typeface="Nexa 3 Bold"/>
              <a:ea typeface="Nexa 3 Bold"/>
              <a:cs typeface="Nexa 3 Bold"/>
              <a:sym typeface="Nexa 3 Bold"/>
            </a:endParaRPr>
          </a:p>
          <a:p>
            <a:pPr algn="l">
              <a:lnSpc>
                <a:spcPts val="3079"/>
              </a:lnSpc>
            </a:pPr>
            <a:endParaRPr lang="en-US" sz="3000" b="1" dirty="0">
              <a:solidFill>
                <a:srgbClr val="000000"/>
              </a:solidFill>
              <a:latin typeface="Nexa 3 Bold"/>
              <a:ea typeface="Nexa 3 Bold"/>
              <a:cs typeface="Nexa 3 Bold"/>
              <a:sym typeface="Nexa 3 Bold"/>
            </a:endParaRPr>
          </a:p>
        </p:txBody>
      </p:sp>
      <p:sp>
        <p:nvSpPr>
          <p:cNvPr id="14" name="Freeform 14"/>
          <p:cNvSpPr/>
          <p:nvPr/>
        </p:nvSpPr>
        <p:spPr>
          <a:xfrm>
            <a:off x="443435" y="332525"/>
            <a:ext cx="1739684" cy="538474"/>
          </a:xfrm>
          <a:custGeom>
            <a:avLst/>
            <a:gdLst/>
            <a:ahLst/>
            <a:cxnLst/>
            <a:rect l="l" t="t" r="r" b="b"/>
            <a:pathLst>
              <a:path w="1739684" h="538474">
                <a:moveTo>
                  <a:pt x="0" y="0"/>
                </a:moveTo>
                <a:lnTo>
                  <a:pt x="1739684" y="0"/>
                </a:lnTo>
                <a:lnTo>
                  <a:pt x="1739684" y="538473"/>
                </a:lnTo>
                <a:lnTo>
                  <a:pt x="0" y="53847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nl-N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3A9D1-49D7-8EAD-BB8A-81AD5852CC1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852EC5B-7839-9FED-65DF-4C9DC44102B7}"/>
              </a:ext>
            </a:extLst>
          </p:cNvPr>
          <p:cNvSpPr/>
          <p:nvPr/>
        </p:nvSpPr>
        <p:spPr>
          <a:xfrm>
            <a:off x="-73024" y="-5154350"/>
            <a:ext cx="19048038" cy="16131205"/>
          </a:xfrm>
          <a:custGeom>
            <a:avLst/>
            <a:gdLst/>
            <a:ahLst/>
            <a:cxnLst/>
            <a:rect l="l" t="t" r="r" b="b"/>
            <a:pathLst>
              <a:path w="19048038" h="16131205">
                <a:moveTo>
                  <a:pt x="0" y="0"/>
                </a:moveTo>
                <a:lnTo>
                  <a:pt x="19048039" y="0"/>
                </a:lnTo>
                <a:lnTo>
                  <a:pt x="19048039" y="16131205"/>
                </a:lnTo>
                <a:lnTo>
                  <a:pt x="0" y="16131205"/>
                </a:lnTo>
                <a:lnTo>
                  <a:pt x="0" y="0"/>
                </a:lnTo>
                <a:close/>
              </a:path>
            </a:pathLst>
          </a:custGeom>
          <a:blipFill>
            <a:blip r:embed="rId2"/>
            <a:stretch>
              <a:fillRect l="-22748" t="-12122" r="-24235" b="-10455"/>
            </a:stretch>
          </a:blipFill>
        </p:spPr>
        <p:txBody>
          <a:bodyPr/>
          <a:lstStyle/>
          <a:p>
            <a:endParaRPr lang="nl-NL"/>
          </a:p>
        </p:txBody>
      </p:sp>
      <p:sp>
        <p:nvSpPr>
          <p:cNvPr id="3" name="Freeform 3">
            <a:extLst>
              <a:ext uri="{FF2B5EF4-FFF2-40B4-BE49-F238E27FC236}">
                <a16:creationId xmlns:a16="http://schemas.microsoft.com/office/drawing/2014/main" id="{837E4CA4-F64E-242D-4B03-40D0D7669FC0}"/>
              </a:ext>
            </a:extLst>
          </p:cNvPr>
          <p:cNvSpPr/>
          <p:nvPr/>
        </p:nvSpPr>
        <p:spPr>
          <a:xfrm flipH="1">
            <a:off x="17047444" y="1665010"/>
            <a:ext cx="2178106" cy="803919"/>
          </a:xfrm>
          <a:custGeom>
            <a:avLst/>
            <a:gdLst/>
            <a:ahLst/>
            <a:cxnLst/>
            <a:rect l="l" t="t" r="r" b="b"/>
            <a:pathLst>
              <a:path w="2178106" h="803919">
                <a:moveTo>
                  <a:pt x="2178107" y="0"/>
                </a:moveTo>
                <a:lnTo>
                  <a:pt x="0" y="0"/>
                </a:lnTo>
                <a:lnTo>
                  <a:pt x="0" y="803919"/>
                </a:lnTo>
                <a:lnTo>
                  <a:pt x="2178107" y="803919"/>
                </a:lnTo>
                <a:lnTo>
                  <a:pt x="217810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4" name="Freeform 4">
            <a:extLst>
              <a:ext uri="{FF2B5EF4-FFF2-40B4-BE49-F238E27FC236}">
                <a16:creationId xmlns:a16="http://schemas.microsoft.com/office/drawing/2014/main" id="{769F8C27-8A39-24FA-4133-E46B38BDA066}"/>
              </a:ext>
            </a:extLst>
          </p:cNvPr>
          <p:cNvSpPr/>
          <p:nvPr/>
        </p:nvSpPr>
        <p:spPr>
          <a:xfrm>
            <a:off x="15777918" y="469039"/>
            <a:ext cx="2178106" cy="803919"/>
          </a:xfrm>
          <a:custGeom>
            <a:avLst/>
            <a:gdLst/>
            <a:ahLst/>
            <a:cxnLst/>
            <a:rect l="l" t="t" r="r" b="b"/>
            <a:pathLst>
              <a:path w="2178106" h="803919">
                <a:moveTo>
                  <a:pt x="0" y="0"/>
                </a:moveTo>
                <a:lnTo>
                  <a:pt x="2178107" y="0"/>
                </a:lnTo>
                <a:lnTo>
                  <a:pt x="2178107" y="803919"/>
                </a:lnTo>
                <a:lnTo>
                  <a:pt x="0" y="8039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5" name="Freeform 5">
            <a:extLst>
              <a:ext uri="{FF2B5EF4-FFF2-40B4-BE49-F238E27FC236}">
                <a16:creationId xmlns:a16="http://schemas.microsoft.com/office/drawing/2014/main" id="{F9EA691C-3872-8748-68AD-71C42BD84C1C}"/>
              </a:ext>
            </a:extLst>
          </p:cNvPr>
          <p:cNvSpPr/>
          <p:nvPr/>
        </p:nvSpPr>
        <p:spPr>
          <a:xfrm>
            <a:off x="643671" y="9616088"/>
            <a:ext cx="390028" cy="390028"/>
          </a:xfrm>
          <a:custGeom>
            <a:avLst/>
            <a:gdLst/>
            <a:ahLst/>
            <a:cxnLst/>
            <a:rect l="l" t="t" r="r" b="b"/>
            <a:pathLst>
              <a:path w="390028" h="390028">
                <a:moveTo>
                  <a:pt x="0" y="0"/>
                </a:moveTo>
                <a:lnTo>
                  <a:pt x="390028" y="0"/>
                </a:lnTo>
                <a:lnTo>
                  <a:pt x="390028" y="390028"/>
                </a:lnTo>
                <a:lnTo>
                  <a:pt x="0" y="3900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NL"/>
          </a:p>
        </p:txBody>
      </p:sp>
      <p:sp>
        <p:nvSpPr>
          <p:cNvPr id="6" name="Freeform 6">
            <a:extLst>
              <a:ext uri="{FF2B5EF4-FFF2-40B4-BE49-F238E27FC236}">
                <a16:creationId xmlns:a16="http://schemas.microsoft.com/office/drawing/2014/main" id="{6EE2FAD5-5EF8-6D1E-2E17-C7286D550DD9}"/>
              </a:ext>
            </a:extLst>
          </p:cNvPr>
          <p:cNvSpPr/>
          <p:nvPr/>
        </p:nvSpPr>
        <p:spPr>
          <a:xfrm>
            <a:off x="4812427" y="2983086"/>
            <a:ext cx="8575275" cy="6373882"/>
          </a:xfrm>
          <a:custGeom>
            <a:avLst/>
            <a:gdLst/>
            <a:ahLst/>
            <a:cxnLst/>
            <a:rect l="l" t="t" r="r" b="b"/>
            <a:pathLst>
              <a:path w="7865108" h="11633805">
                <a:moveTo>
                  <a:pt x="0" y="0"/>
                </a:moveTo>
                <a:lnTo>
                  <a:pt x="7865108" y="0"/>
                </a:lnTo>
                <a:lnTo>
                  <a:pt x="7865108" y="11633804"/>
                </a:lnTo>
                <a:lnTo>
                  <a:pt x="0" y="116338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a:lnSpc>
                <a:spcPct val="115000"/>
              </a:lnSpc>
              <a:spcAft>
                <a:spcPts val="800"/>
              </a:spcAft>
              <a:buNone/>
            </a:pPr>
            <a:endParaRPr lang="nl-NL" sz="1600" b="1" kern="100" dirty="0">
              <a:effectLst/>
              <a:latin typeface="Segoe UI Emoji" panose="020B0502040204020203" pitchFamily="34" charset="0"/>
              <a:ea typeface="Aptos" panose="020B0004020202020204" pitchFamily="34" charset="0"/>
              <a:cs typeface="Segoe UI Emoji" panose="020B0502040204020203" pitchFamily="34" charset="0"/>
            </a:endParaRPr>
          </a:p>
          <a:p>
            <a:pPr>
              <a:lnSpc>
                <a:spcPct val="115000"/>
              </a:lnSpc>
              <a:spcAft>
                <a:spcPts val="800"/>
              </a:spcAft>
              <a:buNone/>
            </a:pPr>
            <a:endParaRPr lang="nl-NL" sz="1600" b="1" kern="100" dirty="0">
              <a:latin typeface="Segoe UI Emoji" panose="020B0502040204020203" pitchFamily="34" charset="0"/>
              <a:ea typeface="Aptos" panose="020B0004020202020204" pitchFamily="34" charset="0"/>
              <a:cs typeface="Segoe UI Emoji" panose="020B0502040204020203" pitchFamily="34" charset="0"/>
            </a:endParaRPr>
          </a:p>
          <a:p>
            <a:pPr>
              <a:lnSpc>
                <a:spcPct val="115000"/>
              </a:lnSpc>
              <a:spcAft>
                <a:spcPts val="800"/>
              </a:spcAft>
              <a:buNone/>
            </a:pPr>
            <a:r>
              <a:rPr lang="nl-NL" sz="16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nl-NL" sz="1600" b="1" kern="100" dirty="0">
                <a:effectLst/>
                <a:latin typeface="Nexa Extra Light" panose="00000200000000000000" pitchFamily="2" charset="0"/>
                <a:ea typeface="Aptos" panose="020B0004020202020204" pitchFamily="34" charset="0"/>
                <a:cs typeface="Times New Roman" panose="02020603050405020304" pitchFamily="18" charset="0"/>
              </a:rPr>
              <a:t> Gebruik hulpmiddelen van het Nibud</a:t>
            </a: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nl-NL" sz="1600" kern="100" dirty="0">
                <a:effectLst/>
                <a:latin typeface="Nexa Extra Light" panose="00000200000000000000" pitchFamily="2" charset="0"/>
                <a:ea typeface="Aptos" panose="020B0004020202020204" pitchFamily="34" charset="0"/>
                <a:cs typeface="Times New Roman" panose="02020603050405020304" pitchFamily="18" charset="0"/>
              </a:rPr>
              <a:t>Gratis maandbegrotingstool: www.nibud.nl</a:t>
            </a: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nl-NL" sz="1600" kern="100" dirty="0">
                <a:effectLst/>
                <a:latin typeface="Nexa Extra Light" panose="00000200000000000000" pitchFamily="2" charset="0"/>
                <a:ea typeface="Aptos" panose="020B0004020202020204" pitchFamily="34" charset="0"/>
                <a:cs typeface="Times New Roman" panose="02020603050405020304" pitchFamily="18" charset="0"/>
              </a:rPr>
              <a:t>Checklist voor vaste lasten</a:t>
            </a: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nl-NL" sz="1600" kern="100" dirty="0">
                <a:effectLst/>
                <a:latin typeface="Nexa Extra Light" panose="00000200000000000000" pitchFamily="2" charset="0"/>
                <a:ea typeface="Aptos" panose="020B0004020202020204" pitchFamily="34" charset="0"/>
                <a:cs typeface="Times New Roman" panose="02020603050405020304" pitchFamily="18" charset="0"/>
              </a:rPr>
              <a:t>Tips voor besparen op dagelijkse uitgaven</a:t>
            </a: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nl-NL" sz="16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nl-NL" sz="1600" b="1" kern="100" dirty="0">
                <a:effectLst/>
                <a:latin typeface="Nexa Extra Light" panose="00000200000000000000" pitchFamily="2" charset="0"/>
                <a:ea typeface="Aptos" panose="020B0004020202020204" pitchFamily="34" charset="0"/>
                <a:cs typeface="Times New Roman" panose="02020603050405020304" pitchFamily="18" charset="0"/>
              </a:rPr>
              <a:t> Vraag hulp bij digitale zaken</a:t>
            </a: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nl-NL" sz="1600" kern="100" dirty="0">
                <a:effectLst/>
                <a:latin typeface="Nexa Extra Light" panose="00000200000000000000" pitchFamily="2" charset="0"/>
                <a:ea typeface="Aptos" panose="020B0004020202020204" pitchFamily="34" charset="0"/>
                <a:cs typeface="Times New Roman" panose="02020603050405020304" pitchFamily="18" charset="0"/>
              </a:rPr>
              <a:t>Hulp bij internetbankieren of het aanvragen van toeslagen</a:t>
            </a: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nl-NL" sz="1600" kern="100" dirty="0">
                <a:effectLst/>
                <a:latin typeface="Nexa Extra Light" panose="00000200000000000000" pitchFamily="2" charset="0"/>
                <a:ea typeface="Aptos" panose="020B0004020202020204" pitchFamily="34" charset="0"/>
                <a:cs typeface="Times New Roman" panose="02020603050405020304" pitchFamily="18" charset="0"/>
              </a:rPr>
              <a:t>Gebruik van </a:t>
            </a:r>
            <a:r>
              <a:rPr lang="nl-NL" sz="1600" kern="100" dirty="0" err="1">
                <a:effectLst/>
                <a:latin typeface="Nexa Extra Light" panose="00000200000000000000" pitchFamily="2" charset="0"/>
                <a:ea typeface="Aptos" panose="020B0004020202020204" pitchFamily="34" charset="0"/>
                <a:cs typeface="Times New Roman" panose="02020603050405020304" pitchFamily="18" charset="0"/>
              </a:rPr>
              <a:t>DigiD</a:t>
            </a:r>
            <a:r>
              <a:rPr lang="nl-NL" sz="1600" kern="100" dirty="0">
                <a:effectLst/>
                <a:latin typeface="Nexa Extra Light" panose="00000200000000000000" pitchFamily="2" charset="0"/>
                <a:ea typeface="Aptos" panose="020B0004020202020204" pitchFamily="34" charset="0"/>
                <a:cs typeface="Times New Roman" panose="02020603050405020304" pitchFamily="18" charset="0"/>
              </a:rPr>
              <a:t> en </a:t>
            </a:r>
            <a:r>
              <a:rPr lang="nl-NL" sz="1600" kern="100" dirty="0" err="1">
                <a:effectLst/>
                <a:latin typeface="Nexa Extra Light" panose="00000200000000000000" pitchFamily="2" charset="0"/>
                <a:ea typeface="Aptos" panose="020B0004020202020204" pitchFamily="34" charset="0"/>
                <a:cs typeface="Times New Roman" panose="02020603050405020304" pitchFamily="18" charset="0"/>
              </a:rPr>
              <a:t>MijnOverheid</a:t>
            </a:r>
            <a:r>
              <a:rPr lang="nl-NL" sz="1600" kern="100" dirty="0">
                <a:effectLst/>
                <a:latin typeface="Nexa Extra Light" panose="00000200000000000000" pitchFamily="2" charset="0"/>
                <a:ea typeface="Aptos" panose="020B0004020202020204" pitchFamily="34" charset="0"/>
                <a:cs typeface="Times New Roman" panose="02020603050405020304" pitchFamily="18" charset="0"/>
              </a:rPr>
              <a:t> </a:t>
            </a: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nl-NL" sz="1600" kern="100" dirty="0">
                <a:effectLst/>
                <a:latin typeface="Nexa Extra Light" panose="00000200000000000000" pitchFamily="2" charset="0"/>
                <a:ea typeface="Aptos" panose="020B0004020202020204" pitchFamily="34" charset="0"/>
                <a:cs typeface="Times New Roman" panose="02020603050405020304" pitchFamily="18" charset="0"/>
              </a:rPr>
              <a:t>Vraag een familielid, buur of vrijwilliger om mee te kijken</a:t>
            </a:r>
          </a:p>
          <a:p>
            <a:pPr marL="342900" lvl="0" indent="-342900">
              <a:lnSpc>
                <a:spcPct val="115000"/>
              </a:lnSpc>
              <a:spcAft>
                <a:spcPts val="800"/>
              </a:spcAft>
              <a:buSzPts val="1000"/>
              <a:buFont typeface="Symbol" panose="05050102010706020507" pitchFamily="18" charset="2"/>
              <a:buChar char=""/>
              <a:tabLst>
                <a:tab pos="457200" algn="l"/>
              </a:tabLst>
            </a:pPr>
            <a:r>
              <a:rPr lang="nl-NL" sz="1600" kern="100" dirty="0">
                <a:latin typeface="Nexa Extra Light" panose="00000200000000000000" pitchFamily="2" charset="0"/>
                <a:ea typeface="Aptos" panose="020B0004020202020204" pitchFamily="34" charset="0"/>
                <a:cs typeface="Times New Roman" panose="02020603050405020304" pitchFamily="18" charset="0"/>
              </a:rPr>
              <a:t>Of meld je aan voor het </a:t>
            </a:r>
            <a:r>
              <a:rPr lang="nl-NL" sz="1600" kern="100" dirty="0" err="1">
                <a:latin typeface="Nexa Extra Light" panose="00000200000000000000" pitchFamily="2" charset="0"/>
                <a:ea typeface="Aptos" panose="020B0004020202020204" pitchFamily="34" charset="0"/>
                <a:cs typeface="Times New Roman" panose="02020603050405020304" pitchFamily="18" charset="0"/>
              </a:rPr>
              <a:t>Digicafé</a:t>
            </a:r>
            <a:r>
              <a:rPr lang="nl-NL" sz="1600" kern="100" dirty="0">
                <a:latin typeface="Nexa Extra Light" panose="00000200000000000000" pitchFamily="2" charset="0"/>
                <a:ea typeface="Aptos" panose="020B0004020202020204" pitchFamily="34" charset="0"/>
                <a:cs typeface="Times New Roman" panose="02020603050405020304" pitchFamily="18" charset="0"/>
              </a:rPr>
              <a:t> in de Bibliotheek</a:t>
            </a: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nl-NL" sz="16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nl-NL" sz="1600" b="1" kern="100" dirty="0">
                <a:effectLst/>
                <a:latin typeface="Nexa Extra Light" panose="00000200000000000000" pitchFamily="2" charset="0"/>
                <a:ea typeface="Aptos" panose="020B0004020202020204" pitchFamily="34" charset="0"/>
                <a:cs typeface="Times New Roman" panose="02020603050405020304" pitchFamily="18" charset="0"/>
              </a:rPr>
              <a:t> Overzicht van toeslagen en regelingen</a:t>
            </a: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nl-NL" sz="1600" kern="100" dirty="0">
                <a:effectLst/>
                <a:latin typeface="Nexa Extra Light" panose="00000200000000000000" pitchFamily="2" charset="0"/>
                <a:ea typeface="Aptos" panose="020B0004020202020204" pitchFamily="34" charset="0"/>
                <a:cs typeface="Times New Roman" panose="02020603050405020304" pitchFamily="18" charset="0"/>
              </a:rPr>
              <a:t>Huurtoeslag, zorgtoeslag, energietoeslag</a:t>
            </a: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nl-NL" sz="1600" kern="100" dirty="0">
                <a:effectLst/>
                <a:latin typeface="Nexa Extra Light" panose="00000200000000000000" pitchFamily="2" charset="0"/>
                <a:ea typeface="Aptos" panose="020B0004020202020204" pitchFamily="34" charset="0"/>
                <a:cs typeface="Times New Roman" panose="02020603050405020304" pitchFamily="18" charset="0"/>
              </a:rPr>
              <a:t>Lokale regelingen via de gemeente (bijv. kwijtschelding gemeentebelastingen)</a:t>
            </a: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nl-NL" sz="1600" kern="100" dirty="0">
                <a:effectLst/>
                <a:latin typeface="Nexa Extra Light" panose="00000200000000000000" pitchFamily="2" charset="0"/>
                <a:ea typeface="Aptos" panose="020B0004020202020204" pitchFamily="34" charset="0"/>
                <a:cs typeface="Times New Roman" panose="02020603050405020304" pitchFamily="18" charset="0"/>
              </a:rPr>
              <a:t>Hulp bij aanvragen via maatschappelijk werk of Thuisadministratie</a:t>
            </a: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nl-NL" sz="1600" kern="100" dirty="0">
                <a:effectLst/>
                <a:latin typeface="Nexa Extra Light" panose="00000200000000000000" pitchFamily="2" charset="0"/>
                <a:ea typeface="Aptos" panose="020B0004020202020204" pitchFamily="34" charset="0"/>
                <a:cs typeface="Times New Roman" panose="02020603050405020304" pitchFamily="18" charset="0"/>
              </a:rPr>
              <a:t> </a:t>
            </a: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Freeform 7">
            <a:extLst>
              <a:ext uri="{FF2B5EF4-FFF2-40B4-BE49-F238E27FC236}">
                <a16:creationId xmlns:a16="http://schemas.microsoft.com/office/drawing/2014/main" id="{0102AFE5-94F1-AEBA-F32C-BBC9332A60E0}"/>
              </a:ext>
            </a:extLst>
          </p:cNvPr>
          <p:cNvSpPr/>
          <p:nvPr/>
        </p:nvSpPr>
        <p:spPr>
          <a:xfrm>
            <a:off x="4812427" y="1593179"/>
            <a:ext cx="8802392" cy="1648448"/>
          </a:xfrm>
          <a:custGeom>
            <a:avLst/>
            <a:gdLst/>
            <a:ahLst/>
            <a:cxnLst/>
            <a:rect l="l" t="t" r="r" b="b"/>
            <a:pathLst>
              <a:path w="8802392" h="1648448">
                <a:moveTo>
                  <a:pt x="0" y="0"/>
                </a:moveTo>
                <a:lnTo>
                  <a:pt x="8802392" y="0"/>
                </a:lnTo>
                <a:lnTo>
                  <a:pt x="8802392" y="1648448"/>
                </a:lnTo>
                <a:lnTo>
                  <a:pt x="0" y="1648448"/>
                </a:lnTo>
                <a:lnTo>
                  <a:pt x="0" y="0"/>
                </a:lnTo>
                <a:close/>
              </a:path>
            </a:pathLst>
          </a:custGeom>
          <a:blipFill>
            <a:blip r:embed="rId9">
              <a:alphaModFix amt="1999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nl-NL"/>
          </a:p>
        </p:txBody>
      </p:sp>
      <p:sp>
        <p:nvSpPr>
          <p:cNvPr id="8" name="Freeform 8">
            <a:extLst>
              <a:ext uri="{FF2B5EF4-FFF2-40B4-BE49-F238E27FC236}">
                <a16:creationId xmlns:a16="http://schemas.microsoft.com/office/drawing/2014/main" id="{3C60466F-EAC1-5F60-DC99-E402224ADE94}"/>
              </a:ext>
            </a:extLst>
          </p:cNvPr>
          <p:cNvSpPr/>
          <p:nvPr/>
        </p:nvSpPr>
        <p:spPr>
          <a:xfrm>
            <a:off x="4673181" y="1665011"/>
            <a:ext cx="8802392" cy="1246242"/>
          </a:xfrm>
          <a:custGeom>
            <a:avLst/>
            <a:gdLst/>
            <a:ahLst/>
            <a:cxnLst/>
            <a:rect l="l" t="t" r="r" b="b"/>
            <a:pathLst>
              <a:path w="8802392" h="1648448">
                <a:moveTo>
                  <a:pt x="0" y="0"/>
                </a:moveTo>
                <a:lnTo>
                  <a:pt x="8802392" y="0"/>
                </a:lnTo>
                <a:lnTo>
                  <a:pt x="8802392" y="1648448"/>
                </a:lnTo>
                <a:lnTo>
                  <a:pt x="0" y="1648448"/>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nl-NL"/>
          </a:p>
        </p:txBody>
      </p:sp>
      <p:sp>
        <p:nvSpPr>
          <p:cNvPr id="9" name="Freeform 9">
            <a:extLst>
              <a:ext uri="{FF2B5EF4-FFF2-40B4-BE49-F238E27FC236}">
                <a16:creationId xmlns:a16="http://schemas.microsoft.com/office/drawing/2014/main" id="{8173602D-D686-FA06-C1A6-A816E6A56CFE}"/>
              </a:ext>
            </a:extLst>
          </p:cNvPr>
          <p:cNvSpPr/>
          <p:nvPr/>
        </p:nvSpPr>
        <p:spPr>
          <a:xfrm rot="194599">
            <a:off x="-1245698" y="8986827"/>
            <a:ext cx="19790998" cy="2619397"/>
          </a:xfrm>
          <a:custGeom>
            <a:avLst/>
            <a:gdLst/>
            <a:ahLst/>
            <a:cxnLst/>
            <a:rect l="l" t="t" r="r" b="b"/>
            <a:pathLst>
              <a:path w="19790998" h="2619397">
                <a:moveTo>
                  <a:pt x="0" y="0"/>
                </a:moveTo>
                <a:lnTo>
                  <a:pt x="19790998" y="0"/>
                </a:lnTo>
                <a:lnTo>
                  <a:pt x="19790998" y="2619396"/>
                </a:lnTo>
                <a:lnTo>
                  <a:pt x="0" y="261939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nl-NL"/>
          </a:p>
        </p:txBody>
      </p:sp>
      <p:sp>
        <p:nvSpPr>
          <p:cNvPr id="10" name="Freeform 10">
            <a:extLst>
              <a:ext uri="{FF2B5EF4-FFF2-40B4-BE49-F238E27FC236}">
                <a16:creationId xmlns:a16="http://schemas.microsoft.com/office/drawing/2014/main" id="{0074254E-ABE4-C174-A355-16858A57019C}"/>
              </a:ext>
            </a:extLst>
          </p:cNvPr>
          <p:cNvSpPr/>
          <p:nvPr/>
        </p:nvSpPr>
        <p:spPr>
          <a:xfrm>
            <a:off x="481535" y="9561425"/>
            <a:ext cx="495722" cy="499353"/>
          </a:xfrm>
          <a:custGeom>
            <a:avLst/>
            <a:gdLst/>
            <a:ahLst/>
            <a:cxnLst/>
            <a:rect l="l" t="t" r="r" b="b"/>
            <a:pathLst>
              <a:path w="495722" h="499353">
                <a:moveTo>
                  <a:pt x="0" y="0"/>
                </a:moveTo>
                <a:lnTo>
                  <a:pt x="495722" y="0"/>
                </a:lnTo>
                <a:lnTo>
                  <a:pt x="495722" y="499354"/>
                </a:lnTo>
                <a:lnTo>
                  <a:pt x="0" y="499354"/>
                </a:lnTo>
                <a:lnTo>
                  <a:pt x="0" y="0"/>
                </a:lnTo>
                <a:close/>
              </a:path>
            </a:pathLst>
          </a:custGeom>
          <a:blipFill>
            <a:blip r:embed="rId15"/>
            <a:stretch>
              <a:fillRect/>
            </a:stretch>
          </a:blipFill>
        </p:spPr>
        <p:txBody>
          <a:bodyPr/>
          <a:lstStyle/>
          <a:p>
            <a:endParaRPr lang="nl-NL"/>
          </a:p>
        </p:txBody>
      </p:sp>
      <p:sp>
        <p:nvSpPr>
          <p:cNvPr id="11" name="TextBox 11">
            <a:extLst>
              <a:ext uri="{FF2B5EF4-FFF2-40B4-BE49-F238E27FC236}">
                <a16:creationId xmlns:a16="http://schemas.microsoft.com/office/drawing/2014/main" id="{245CF713-01B7-E79D-F6E4-81C89763F6B4}"/>
              </a:ext>
            </a:extLst>
          </p:cNvPr>
          <p:cNvSpPr txBox="1"/>
          <p:nvPr/>
        </p:nvSpPr>
        <p:spPr>
          <a:xfrm>
            <a:off x="1168389" y="9655388"/>
            <a:ext cx="1996526" cy="292768"/>
          </a:xfrm>
          <a:prstGeom prst="rect">
            <a:avLst/>
          </a:prstGeom>
        </p:spPr>
        <p:txBody>
          <a:bodyPr lIns="0" tIns="0" rIns="0" bIns="0" rtlCol="0" anchor="t">
            <a:spAutoFit/>
          </a:bodyPr>
          <a:lstStyle/>
          <a:p>
            <a:pPr algn="l">
              <a:lnSpc>
                <a:spcPts val="2478"/>
              </a:lnSpc>
            </a:pPr>
            <a:r>
              <a:rPr lang="en-US" sz="1770">
                <a:solidFill>
                  <a:srgbClr val="FFFFFF"/>
                </a:solidFill>
                <a:latin typeface="Baloo"/>
                <a:ea typeface="Baloo"/>
                <a:cs typeface="Baloo"/>
                <a:sym typeface="Baloo"/>
              </a:rPr>
              <a:t>www.synthese.nl</a:t>
            </a:r>
          </a:p>
        </p:txBody>
      </p:sp>
      <p:sp>
        <p:nvSpPr>
          <p:cNvPr id="12" name="TextBox 12">
            <a:extLst>
              <a:ext uri="{FF2B5EF4-FFF2-40B4-BE49-F238E27FC236}">
                <a16:creationId xmlns:a16="http://schemas.microsoft.com/office/drawing/2014/main" id="{D1949B5B-7050-1E02-28AA-3BC2521F11C4}"/>
              </a:ext>
            </a:extLst>
          </p:cNvPr>
          <p:cNvSpPr txBox="1"/>
          <p:nvPr/>
        </p:nvSpPr>
        <p:spPr>
          <a:xfrm>
            <a:off x="6151370" y="1846630"/>
            <a:ext cx="6124505" cy="668966"/>
          </a:xfrm>
          <a:prstGeom prst="rect">
            <a:avLst/>
          </a:prstGeom>
        </p:spPr>
        <p:txBody>
          <a:bodyPr lIns="0" tIns="0" rIns="0" bIns="0" rtlCol="0" anchor="t">
            <a:spAutoFit/>
          </a:bodyPr>
          <a:lstStyle/>
          <a:p>
            <a:pPr algn="ctr">
              <a:lnSpc>
                <a:spcPts val="5600"/>
              </a:lnSpc>
              <a:spcBef>
                <a:spcPct val="0"/>
              </a:spcBef>
            </a:pPr>
            <a:r>
              <a:rPr lang="en-US" sz="3600" dirty="0" err="1">
                <a:solidFill>
                  <a:srgbClr val="FFFFFF"/>
                </a:solidFill>
                <a:latin typeface="Nexa 2"/>
                <a:ea typeface="Nexa 2"/>
                <a:cs typeface="Nexa 2"/>
                <a:sym typeface="Nexa 2"/>
              </a:rPr>
              <a:t>Praktische</a:t>
            </a:r>
            <a:r>
              <a:rPr lang="en-US" sz="3600" dirty="0">
                <a:solidFill>
                  <a:srgbClr val="FFFFFF"/>
                </a:solidFill>
                <a:latin typeface="Nexa 2"/>
                <a:ea typeface="Nexa 2"/>
                <a:cs typeface="Nexa 2"/>
                <a:sym typeface="Nexa 2"/>
              </a:rPr>
              <a:t> </a:t>
            </a:r>
            <a:r>
              <a:rPr lang="en-US" sz="3600" dirty="0" err="1">
                <a:solidFill>
                  <a:srgbClr val="FFFFFF"/>
                </a:solidFill>
                <a:latin typeface="Nexa 2"/>
                <a:ea typeface="Nexa 2"/>
                <a:cs typeface="Nexa 2"/>
                <a:sym typeface="Nexa 2"/>
              </a:rPr>
              <a:t>hulpmiddelen</a:t>
            </a:r>
            <a:endParaRPr lang="en-US" sz="3600" dirty="0">
              <a:solidFill>
                <a:srgbClr val="FFFFFF"/>
              </a:solidFill>
              <a:latin typeface="Nexa 2"/>
              <a:ea typeface="Nexa 2"/>
              <a:cs typeface="Nexa 2"/>
              <a:sym typeface="Nexa 2"/>
            </a:endParaRPr>
          </a:p>
        </p:txBody>
      </p:sp>
      <p:sp>
        <p:nvSpPr>
          <p:cNvPr id="13" name="TextBox 13">
            <a:extLst>
              <a:ext uri="{FF2B5EF4-FFF2-40B4-BE49-F238E27FC236}">
                <a16:creationId xmlns:a16="http://schemas.microsoft.com/office/drawing/2014/main" id="{BDA52BA9-66CE-2F73-A95C-8D1DCA88A9AF}"/>
              </a:ext>
            </a:extLst>
          </p:cNvPr>
          <p:cNvSpPr txBox="1"/>
          <p:nvPr/>
        </p:nvSpPr>
        <p:spPr>
          <a:xfrm>
            <a:off x="4274478" y="3883650"/>
            <a:ext cx="10190384" cy="945323"/>
          </a:xfrm>
          <a:prstGeom prst="rect">
            <a:avLst/>
          </a:prstGeom>
        </p:spPr>
        <p:txBody>
          <a:bodyPr lIns="0" tIns="0" rIns="0" bIns="0" rtlCol="0" anchor="t">
            <a:spAutoFit/>
          </a:bodyPr>
          <a:lstStyle/>
          <a:p>
            <a:pPr algn="l">
              <a:lnSpc>
                <a:spcPts val="4200"/>
              </a:lnSpc>
            </a:pPr>
            <a:endParaRPr lang="en-US" sz="3000" b="1" dirty="0">
              <a:solidFill>
                <a:srgbClr val="000000"/>
              </a:solidFill>
              <a:latin typeface="Nexa 3 Bold"/>
              <a:ea typeface="Nexa 3 Bold"/>
              <a:cs typeface="Nexa 3 Bold"/>
              <a:sym typeface="Nexa 3 Bold"/>
            </a:endParaRPr>
          </a:p>
          <a:p>
            <a:pPr algn="l">
              <a:lnSpc>
                <a:spcPts val="3079"/>
              </a:lnSpc>
            </a:pPr>
            <a:endParaRPr lang="en-US" sz="3000" b="1" dirty="0">
              <a:solidFill>
                <a:srgbClr val="000000"/>
              </a:solidFill>
              <a:latin typeface="Nexa 3 Bold"/>
              <a:ea typeface="Nexa 3 Bold"/>
              <a:cs typeface="Nexa 3 Bold"/>
              <a:sym typeface="Nexa 3 Bold"/>
            </a:endParaRPr>
          </a:p>
        </p:txBody>
      </p:sp>
      <p:sp>
        <p:nvSpPr>
          <p:cNvPr id="14" name="Freeform 14">
            <a:extLst>
              <a:ext uri="{FF2B5EF4-FFF2-40B4-BE49-F238E27FC236}">
                <a16:creationId xmlns:a16="http://schemas.microsoft.com/office/drawing/2014/main" id="{E2186565-16C4-16D0-E10C-C350569DBE61}"/>
              </a:ext>
            </a:extLst>
          </p:cNvPr>
          <p:cNvSpPr/>
          <p:nvPr/>
        </p:nvSpPr>
        <p:spPr>
          <a:xfrm>
            <a:off x="443435" y="332525"/>
            <a:ext cx="1739684" cy="538474"/>
          </a:xfrm>
          <a:custGeom>
            <a:avLst/>
            <a:gdLst/>
            <a:ahLst/>
            <a:cxnLst/>
            <a:rect l="l" t="t" r="r" b="b"/>
            <a:pathLst>
              <a:path w="1739684" h="538474">
                <a:moveTo>
                  <a:pt x="0" y="0"/>
                </a:moveTo>
                <a:lnTo>
                  <a:pt x="1739684" y="0"/>
                </a:lnTo>
                <a:lnTo>
                  <a:pt x="1739684" y="538473"/>
                </a:lnTo>
                <a:lnTo>
                  <a:pt x="0" y="53847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nl-NL"/>
          </a:p>
        </p:txBody>
      </p:sp>
    </p:spTree>
    <p:extLst>
      <p:ext uri="{BB962C8B-B14F-4D97-AF65-F5344CB8AC3E}">
        <p14:creationId xmlns:p14="http://schemas.microsoft.com/office/powerpoint/2010/main" val="2946745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8D1A7-CCE9-3686-FBE0-DE3F3850FE6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D93B174-32ED-283C-0618-496ED0570B5B}"/>
              </a:ext>
            </a:extLst>
          </p:cNvPr>
          <p:cNvSpPr/>
          <p:nvPr/>
        </p:nvSpPr>
        <p:spPr>
          <a:xfrm>
            <a:off x="-1928427" y="-5998634"/>
            <a:ext cx="19048038" cy="16131205"/>
          </a:xfrm>
          <a:custGeom>
            <a:avLst/>
            <a:gdLst/>
            <a:ahLst/>
            <a:cxnLst/>
            <a:rect l="l" t="t" r="r" b="b"/>
            <a:pathLst>
              <a:path w="19048038" h="16131205">
                <a:moveTo>
                  <a:pt x="0" y="0"/>
                </a:moveTo>
                <a:lnTo>
                  <a:pt x="19048039" y="0"/>
                </a:lnTo>
                <a:lnTo>
                  <a:pt x="19048039" y="16131205"/>
                </a:lnTo>
                <a:lnTo>
                  <a:pt x="0" y="16131205"/>
                </a:lnTo>
                <a:lnTo>
                  <a:pt x="0" y="0"/>
                </a:lnTo>
                <a:close/>
              </a:path>
            </a:pathLst>
          </a:custGeom>
          <a:blipFill>
            <a:blip r:embed="rId2"/>
            <a:stretch>
              <a:fillRect l="-22748" t="-12122" r="-24235" b="-10455"/>
            </a:stretch>
          </a:blipFill>
        </p:spPr>
        <p:txBody>
          <a:bodyPr/>
          <a:lstStyle/>
          <a:p>
            <a:endParaRPr lang="nl-NL"/>
          </a:p>
        </p:txBody>
      </p:sp>
      <p:sp>
        <p:nvSpPr>
          <p:cNvPr id="3" name="Freeform 3">
            <a:extLst>
              <a:ext uri="{FF2B5EF4-FFF2-40B4-BE49-F238E27FC236}">
                <a16:creationId xmlns:a16="http://schemas.microsoft.com/office/drawing/2014/main" id="{D721C94D-F029-62B2-A474-3805AC716F39}"/>
              </a:ext>
            </a:extLst>
          </p:cNvPr>
          <p:cNvSpPr/>
          <p:nvPr/>
        </p:nvSpPr>
        <p:spPr>
          <a:xfrm flipH="1">
            <a:off x="17047444" y="1665010"/>
            <a:ext cx="2178106" cy="803919"/>
          </a:xfrm>
          <a:custGeom>
            <a:avLst/>
            <a:gdLst/>
            <a:ahLst/>
            <a:cxnLst/>
            <a:rect l="l" t="t" r="r" b="b"/>
            <a:pathLst>
              <a:path w="2178106" h="803919">
                <a:moveTo>
                  <a:pt x="2178107" y="0"/>
                </a:moveTo>
                <a:lnTo>
                  <a:pt x="0" y="0"/>
                </a:lnTo>
                <a:lnTo>
                  <a:pt x="0" y="803919"/>
                </a:lnTo>
                <a:lnTo>
                  <a:pt x="2178107" y="803919"/>
                </a:lnTo>
                <a:lnTo>
                  <a:pt x="217810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4" name="Freeform 4">
            <a:extLst>
              <a:ext uri="{FF2B5EF4-FFF2-40B4-BE49-F238E27FC236}">
                <a16:creationId xmlns:a16="http://schemas.microsoft.com/office/drawing/2014/main" id="{A4FC9E13-D8D8-5E82-5E1E-87C9894D8A8A}"/>
              </a:ext>
            </a:extLst>
          </p:cNvPr>
          <p:cNvSpPr/>
          <p:nvPr/>
        </p:nvSpPr>
        <p:spPr>
          <a:xfrm>
            <a:off x="15777918" y="469039"/>
            <a:ext cx="2178106" cy="803919"/>
          </a:xfrm>
          <a:custGeom>
            <a:avLst/>
            <a:gdLst/>
            <a:ahLst/>
            <a:cxnLst/>
            <a:rect l="l" t="t" r="r" b="b"/>
            <a:pathLst>
              <a:path w="2178106" h="803919">
                <a:moveTo>
                  <a:pt x="0" y="0"/>
                </a:moveTo>
                <a:lnTo>
                  <a:pt x="2178107" y="0"/>
                </a:lnTo>
                <a:lnTo>
                  <a:pt x="2178107" y="803919"/>
                </a:lnTo>
                <a:lnTo>
                  <a:pt x="0" y="8039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5" name="Freeform 5">
            <a:extLst>
              <a:ext uri="{FF2B5EF4-FFF2-40B4-BE49-F238E27FC236}">
                <a16:creationId xmlns:a16="http://schemas.microsoft.com/office/drawing/2014/main" id="{AC116B7E-C5FC-2918-CFAF-3612C07EB7D3}"/>
              </a:ext>
            </a:extLst>
          </p:cNvPr>
          <p:cNvSpPr/>
          <p:nvPr/>
        </p:nvSpPr>
        <p:spPr>
          <a:xfrm>
            <a:off x="643671" y="9616088"/>
            <a:ext cx="390028" cy="390028"/>
          </a:xfrm>
          <a:custGeom>
            <a:avLst/>
            <a:gdLst/>
            <a:ahLst/>
            <a:cxnLst/>
            <a:rect l="l" t="t" r="r" b="b"/>
            <a:pathLst>
              <a:path w="390028" h="390028">
                <a:moveTo>
                  <a:pt x="0" y="0"/>
                </a:moveTo>
                <a:lnTo>
                  <a:pt x="390028" y="0"/>
                </a:lnTo>
                <a:lnTo>
                  <a:pt x="390028" y="390028"/>
                </a:lnTo>
                <a:lnTo>
                  <a:pt x="0" y="3900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NL"/>
          </a:p>
        </p:txBody>
      </p:sp>
      <p:sp>
        <p:nvSpPr>
          <p:cNvPr id="6" name="Freeform 6">
            <a:extLst>
              <a:ext uri="{FF2B5EF4-FFF2-40B4-BE49-F238E27FC236}">
                <a16:creationId xmlns:a16="http://schemas.microsoft.com/office/drawing/2014/main" id="{B189CFF4-ACB4-BD68-7439-5F327BA1C76A}"/>
              </a:ext>
            </a:extLst>
          </p:cNvPr>
          <p:cNvSpPr/>
          <p:nvPr/>
        </p:nvSpPr>
        <p:spPr>
          <a:xfrm>
            <a:off x="4031432" y="2562086"/>
            <a:ext cx="8601155" cy="6752394"/>
          </a:xfrm>
          <a:custGeom>
            <a:avLst/>
            <a:gdLst/>
            <a:ahLst/>
            <a:cxnLst/>
            <a:rect l="l" t="t" r="r" b="b"/>
            <a:pathLst>
              <a:path w="7731854" h="11436701">
                <a:moveTo>
                  <a:pt x="0" y="0"/>
                </a:moveTo>
                <a:lnTo>
                  <a:pt x="7731854" y="0"/>
                </a:lnTo>
                <a:lnTo>
                  <a:pt x="7731854" y="11436701"/>
                </a:lnTo>
                <a:lnTo>
                  <a:pt x="0" y="114367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l-NL" dirty="0"/>
          </a:p>
        </p:txBody>
      </p:sp>
      <p:sp>
        <p:nvSpPr>
          <p:cNvPr id="7" name="Freeform 7">
            <a:extLst>
              <a:ext uri="{FF2B5EF4-FFF2-40B4-BE49-F238E27FC236}">
                <a16:creationId xmlns:a16="http://schemas.microsoft.com/office/drawing/2014/main" id="{F6CF700B-8BA6-0A1E-D30A-F69A8D18C801}"/>
              </a:ext>
            </a:extLst>
          </p:cNvPr>
          <p:cNvSpPr/>
          <p:nvPr/>
        </p:nvSpPr>
        <p:spPr>
          <a:xfrm>
            <a:off x="6246167" y="1366114"/>
            <a:ext cx="5888821" cy="1102816"/>
          </a:xfrm>
          <a:custGeom>
            <a:avLst/>
            <a:gdLst/>
            <a:ahLst/>
            <a:cxnLst/>
            <a:rect l="l" t="t" r="r" b="b"/>
            <a:pathLst>
              <a:path w="5888821" h="1102816">
                <a:moveTo>
                  <a:pt x="0" y="0"/>
                </a:moveTo>
                <a:lnTo>
                  <a:pt x="5888822" y="0"/>
                </a:lnTo>
                <a:lnTo>
                  <a:pt x="5888822" y="1102815"/>
                </a:lnTo>
                <a:lnTo>
                  <a:pt x="0" y="1102815"/>
                </a:lnTo>
                <a:lnTo>
                  <a:pt x="0" y="0"/>
                </a:lnTo>
                <a:close/>
              </a:path>
            </a:pathLst>
          </a:custGeom>
          <a:blipFill>
            <a:blip r:embed="rId9">
              <a:alphaModFix amt="1999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nl-NL"/>
          </a:p>
        </p:txBody>
      </p:sp>
      <p:sp>
        <p:nvSpPr>
          <p:cNvPr id="8" name="Freeform 8">
            <a:extLst>
              <a:ext uri="{FF2B5EF4-FFF2-40B4-BE49-F238E27FC236}">
                <a16:creationId xmlns:a16="http://schemas.microsoft.com/office/drawing/2014/main" id="{A52882F0-ACA4-1FD4-6CD8-8ABAE6564C37}"/>
              </a:ext>
            </a:extLst>
          </p:cNvPr>
          <p:cNvSpPr/>
          <p:nvPr/>
        </p:nvSpPr>
        <p:spPr>
          <a:xfrm>
            <a:off x="5778320" y="1272958"/>
            <a:ext cx="5795665" cy="1102816"/>
          </a:xfrm>
          <a:custGeom>
            <a:avLst/>
            <a:gdLst/>
            <a:ahLst/>
            <a:cxnLst/>
            <a:rect l="l" t="t" r="r" b="b"/>
            <a:pathLst>
              <a:path w="5888821" h="1102816">
                <a:moveTo>
                  <a:pt x="0" y="0"/>
                </a:moveTo>
                <a:lnTo>
                  <a:pt x="5888822" y="0"/>
                </a:lnTo>
                <a:lnTo>
                  <a:pt x="5888822" y="1102815"/>
                </a:lnTo>
                <a:lnTo>
                  <a:pt x="0" y="1102815"/>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r>
              <a:rPr lang="nl-NL" sz="4800" dirty="0"/>
              <a:t>      </a:t>
            </a:r>
            <a:r>
              <a:rPr lang="nl-NL" sz="3600" dirty="0">
                <a:solidFill>
                  <a:schemeClr val="bg1"/>
                </a:solidFill>
                <a:latin typeface="Nexa 2" panose="020B0604020202020204" charset="0"/>
                <a:ea typeface="Nexa 2" panose="020B0604020202020204" charset="0"/>
              </a:rPr>
              <a:t>Hulp inschakelen </a:t>
            </a:r>
          </a:p>
        </p:txBody>
      </p:sp>
      <p:sp>
        <p:nvSpPr>
          <p:cNvPr id="9" name="Freeform 9">
            <a:extLst>
              <a:ext uri="{FF2B5EF4-FFF2-40B4-BE49-F238E27FC236}">
                <a16:creationId xmlns:a16="http://schemas.microsoft.com/office/drawing/2014/main" id="{C43B7151-5C35-8C51-75C5-AF88A7D6A26C}"/>
              </a:ext>
            </a:extLst>
          </p:cNvPr>
          <p:cNvSpPr/>
          <p:nvPr/>
        </p:nvSpPr>
        <p:spPr>
          <a:xfrm rot="194599">
            <a:off x="-1245698" y="8986827"/>
            <a:ext cx="19790998" cy="2619397"/>
          </a:xfrm>
          <a:custGeom>
            <a:avLst/>
            <a:gdLst/>
            <a:ahLst/>
            <a:cxnLst/>
            <a:rect l="l" t="t" r="r" b="b"/>
            <a:pathLst>
              <a:path w="19790998" h="2619397">
                <a:moveTo>
                  <a:pt x="0" y="0"/>
                </a:moveTo>
                <a:lnTo>
                  <a:pt x="19790998" y="0"/>
                </a:lnTo>
                <a:lnTo>
                  <a:pt x="19790998" y="2619396"/>
                </a:lnTo>
                <a:lnTo>
                  <a:pt x="0" y="261939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nl-NL"/>
          </a:p>
        </p:txBody>
      </p:sp>
      <p:sp>
        <p:nvSpPr>
          <p:cNvPr id="10" name="Freeform 10">
            <a:extLst>
              <a:ext uri="{FF2B5EF4-FFF2-40B4-BE49-F238E27FC236}">
                <a16:creationId xmlns:a16="http://schemas.microsoft.com/office/drawing/2014/main" id="{75614BD8-26DC-BAE9-28ED-023E9377C506}"/>
              </a:ext>
            </a:extLst>
          </p:cNvPr>
          <p:cNvSpPr/>
          <p:nvPr/>
        </p:nvSpPr>
        <p:spPr>
          <a:xfrm>
            <a:off x="481535" y="9561425"/>
            <a:ext cx="495722" cy="499353"/>
          </a:xfrm>
          <a:custGeom>
            <a:avLst/>
            <a:gdLst/>
            <a:ahLst/>
            <a:cxnLst/>
            <a:rect l="l" t="t" r="r" b="b"/>
            <a:pathLst>
              <a:path w="495722" h="499353">
                <a:moveTo>
                  <a:pt x="0" y="0"/>
                </a:moveTo>
                <a:lnTo>
                  <a:pt x="495722" y="0"/>
                </a:lnTo>
                <a:lnTo>
                  <a:pt x="495722" y="499354"/>
                </a:lnTo>
                <a:lnTo>
                  <a:pt x="0" y="499354"/>
                </a:lnTo>
                <a:lnTo>
                  <a:pt x="0" y="0"/>
                </a:lnTo>
                <a:close/>
              </a:path>
            </a:pathLst>
          </a:custGeom>
          <a:blipFill>
            <a:blip r:embed="rId15"/>
            <a:stretch>
              <a:fillRect/>
            </a:stretch>
          </a:blipFill>
        </p:spPr>
        <p:txBody>
          <a:bodyPr/>
          <a:lstStyle/>
          <a:p>
            <a:endParaRPr lang="nl-NL"/>
          </a:p>
        </p:txBody>
      </p:sp>
      <p:sp>
        <p:nvSpPr>
          <p:cNvPr id="11" name="Freeform 11">
            <a:extLst>
              <a:ext uri="{FF2B5EF4-FFF2-40B4-BE49-F238E27FC236}">
                <a16:creationId xmlns:a16="http://schemas.microsoft.com/office/drawing/2014/main" id="{4346BD91-0113-A6BA-FD3A-D5657DCE50FB}"/>
              </a:ext>
            </a:extLst>
          </p:cNvPr>
          <p:cNvSpPr/>
          <p:nvPr/>
        </p:nvSpPr>
        <p:spPr>
          <a:xfrm>
            <a:off x="443435" y="332525"/>
            <a:ext cx="1739684" cy="538474"/>
          </a:xfrm>
          <a:custGeom>
            <a:avLst/>
            <a:gdLst/>
            <a:ahLst/>
            <a:cxnLst/>
            <a:rect l="l" t="t" r="r" b="b"/>
            <a:pathLst>
              <a:path w="1739684" h="538474">
                <a:moveTo>
                  <a:pt x="0" y="0"/>
                </a:moveTo>
                <a:lnTo>
                  <a:pt x="1739684" y="0"/>
                </a:lnTo>
                <a:lnTo>
                  <a:pt x="1739684" y="538473"/>
                </a:lnTo>
                <a:lnTo>
                  <a:pt x="0" y="53847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nl-NL"/>
          </a:p>
        </p:txBody>
      </p:sp>
      <p:sp>
        <p:nvSpPr>
          <p:cNvPr id="12" name="TextBox 12">
            <a:extLst>
              <a:ext uri="{FF2B5EF4-FFF2-40B4-BE49-F238E27FC236}">
                <a16:creationId xmlns:a16="http://schemas.microsoft.com/office/drawing/2014/main" id="{00792E2A-6362-C605-8D1A-A60F8C60EA50}"/>
              </a:ext>
            </a:extLst>
          </p:cNvPr>
          <p:cNvSpPr txBox="1"/>
          <p:nvPr/>
        </p:nvSpPr>
        <p:spPr>
          <a:xfrm>
            <a:off x="1168389" y="9655388"/>
            <a:ext cx="1996526" cy="292768"/>
          </a:xfrm>
          <a:prstGeom prst="rect">
            <a:avLst/>
          </a:prstGeom>
        </p:spPr>
        <p:txBody>
          <a:bodyPr lIns="0" tIns="0" rIns="0" bIns="0" rtlCol="0" anchor="t">
            <a:spAutoFit/>
          </a:bodyPr>
          <a:lstStyle/>
          <a:p>
            <a:pPr algn="l">
              <a:lnSpc>
                <a:spcPts val="2478"/>
              </a:lnSpc>
            </a:pPr>
            <a:r>
              <a:rPr lang="en-US" sz="1770">
                <a:solidFill>
                  <a:srgbClr val="FFFFFF"/>
                </a:solidFill>
                <a:latin typeface="Baloo"/>
                <a:ea typeface="Baloo"/>
                <a:cs typeface="Baloo"/>
                <a:sym typeface="Baloo"/>
              </a:rPr>
              <a:t>www.synthese.nl</a:t>
            </a:r>
          </a:p>
        </p:txBody>
      </p:sp>
      <p:sp>
        <p:nvSpPr>
          <p:cNvPr id="14" name="Freeform 6">
            <a:extLst>
              <a:ext uri="{FF2B5EF4-FFF2-40B4-BE49-F238E27FC236}">
                <a16:creationId xmlns:a16="http://schemas.microsoft.com/office/drawing/2014/main" id="{5E26F4F4-63F3-4A44-36AC-7A46825A4BF1}"/>
              </a:ext>
            </a:extLst>
          </p:cNvPr>
          <p:cNvSpPr/>
          <p:nvPr/>
        </p:nvSpPr>
        <p:spPr>
          <a:xfrm>
            <a:off x="4535488" y="3055268"/>
            <a:ext cx="8025091" cy="6259212"/>
          </a:xfrm>
          <a:custGeom>
            <a:avLst/>
            <a:gdLst/>
            <a:ahLst/>
            <a:cxnLst/>
            <a:rect l="l" t="t" r="r" b="b"/>
            <a:pathLst>
              <a:path w="7731854" h="11436701">
                <a:moveTo>
                  <a:pt x="0" y="0"/>
                </a:moveTo>
                <a:lnTo>
                  <a:pt x="7731854" y="0"/>
                </a:lnTo>
                <a:lnTo>
                  <a:pt x="7731854" y="11436701"/>
                </a:lnTo>
                <a:lnTo>
                  <a:pt x="0" y="114367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lvl="0">
              <a:lnSpc>
                <a:spcPct val="115000"/>
              </a:lnSpc>
              <a:spcAft>
                <a:spcPts val="800"/>
              </a:spcAft>
              <a:buSzPts val="1000"/>
              <a:tabLst>
                <a:tab pos="457200" algn="l"/>
              </a:tabLst>
            </a:pPr>
            <a:endParaRPr lang="nl-NL" kern="100" dirty="0">
              <a:latin typeface="Nexa Extra Light" panose="00000200000000000000" pitchFamily="2" charset="0"/>
              <a:ea typeface="Aptos" panose="020B0004020202020204" pitchFamily="34" charset="0"/>
              <a:cs typeface="Times New Roman" panose="02020603050405020304" pitchFamily="18" charset="0"/>
            </a:endParaRPr>
          </a:p>
          <a:p>
            <a:pPr lvl="0">
              <a:lnSpc>
                <a:spcPct val="115000"/>
              </a:lnSpc>
              <a:spcAft>
                <a:spcPts val="800"/>
              </a:spcAft>
              <a:buSzPts val="1000"/>
              <a:tabLst>
                <a:tab pos="457200" algn="l"/>
              </a:tabLst>
            </a:pPr>
            <a:endParaRPr lang="nl-NL" kern="100" dirty="0">
              <a:latin typeface="Nexa Extra Light" panose="00000200000000000000" pitchFamily="2" charset="0"/>
              <a:ea typeface="Aptos" panose="020B0004020202020204" pitchFamily="34" charset="0"/>
              <a:cs typeface="Times New Roman" panose="02020603050405020304" pitchFamily="18" charset="0"/>
            </a:endParaRPr>
          </a:p>
          <a:p>
            <a:pPr lvl="0">
              <a:lnSpc>
                <a:spcPct val="115000"/>
              </a:lnSpc>
              <a:spcAft>
                <a:spcPts val="800"/>
              </a:spcAft>
              <a:buSzPts val="1000"/>
              <a:tabLst>
                <a:tab pos="457200" algn="l"/>
              </a:tabLst>
            </a:pPr>
            <a:endParaRPr lang="nl-NL" kern="100" dirty="0">
              <a:latin typeface="Nexa Extra Light" panose="00000200000000000000" pitchFamily="2"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nl-NL" sz="1800" kern="100" dirty="0">
                <a:effectLst/>
                <a:latin typeface="Nexa Extra Light" panose="00000200000000000000" pitchFamily="2" charset="0"/>
                <a:ea typeface="Aptos" panose="020B0004020202020204" pitchFamily="34" charset="0"/>
                <a:cs typeface="Times New Roman" panose="02020603050405020304" pitchFamily="18" charset="0"/>
              </a:rPr>
              <a:t>Waar kun je terecht? (bijv. Thuisadministratie, maatschappelijk werk, gemeente,, lokale initiatieven)</a:t>
            </a:r>
          </a:p>
          <a:p>
            <a:pPr marL="342900" lvl="0" indent="-342900">
              <a:lnSpc>
                <a:spcPct val="115000"/>
              </a:lnSpc>
              <a:spcAft>
                <a:spcPts val="800"/>
              </a:spcAft>
              <a:buSzPts val="1000"/>
              <a:buFont typeface="Symbol" panose="05050102010706020507" pitchFamily="18" charset="2"/>
              <a:buChar char=""/>
              <a:tabLst>
                <a:tab pos="457200" algn="l"/>
              </a:tabLst>
            </a:pPr>
            <a:endParaRPr lang="nl-NL" sz="1800" kern="100" dirty="0">
              <a:effectLst/>
              <a:latin typeface="Nexa Extra Light" panose="00000200000000000000" pitchFamily="2"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nl-NL" sz="1800" kern="100" dirty="0">
                <a:effectLst/>
                <a:latin typeface="Nexa Extra Light" panose="00000200000000000000" pitchFamily="2" charset="0"/>
                <a:ea typeface="Aptos" panose="020B0004020202020204" pitchFamily="34" charset="0"/>
                <a:cs typeface="Times New Roman" panose="02020603050405020304" pitchFamily="18" charset="0"/>
              </a:rPr>
              <a:t>Wat doet een vrijwilliger Thuisadministratie:</a:t>
            </a:r>
          </a:p>
          <a:p>
            <a:pPr lvl="0">
              <a:lnSpc>
                <a:spcPct val="115000"/>
              </a:lnSpc>
              <a:spcAft>
                <a:spcPts val="800"/>
              </a:spcAft>
              <a:buSzPts val="1000"/>
              <a:tabLst>
                <a:tab pos="457200" algn="l"/>
              </a:tabLst>
            </a:pPr>
            <a:r>
              <a:rPr lang="nl-NL" sz="1600" kern="100" dirty="0">
                <a:latin typeface="Nexa Extra Light" panose="00000200000000000000" pitchFamily="2" charset="0"/>
                <a:ea typeface="Aptos" panose="020B0004020202020204" pitchFamily="34" charset="0"/>
                <a:cs typeface="Times New Roman" panose="02020603050405020304" pitchFamily="18" charset="0"/>
              </a:rPr>
              <a:t>- Samen de post en de administratie ordenen</a:t>
            </a:r>
          </a:p>
          <a:p>
            <a:pPr lvl="0">
              <a:lnSpc>
                <a:spcPct val="115000"/>
              </a:lnSpc>
              <a:spcAft>
                <a:spcPts val="800"/>
              </a:spcAft>
              <a:buSzPts val="1000"/>
              <a:tabLst>
                <a:tab pos="457200" algn="l"/>
              </a:tabLst>
            </a:pPr>
            <a:r>
              <a:rPr lang="nl-NL" sz="1600" kern="100" dirty="0">
                <a:latin typeface="Nexa Extra Light" panose="00000200000000000000" pitchFamily="2" charset="0"/>
                <a:ea typeface="Aptos" panose="020B0004020202020204" pitchFamily="34" charset="0"/>
                <a:cs typeface="Times New Roman" panose="02020603050405020304" pitchFamily="18" charset="0"/>
              </a:rPr>
              <a:t>- </a:t>
            </a:r>
            <a:r>
              <a:rPr lang="nl-NL" sz="1600" kern="100" dirty="0">
                <a:effectLst/>
                <a:latin typeface="Nexa Extra Light" panose="00000200000000000000" pitchFamily="2" charset="0"/>
                <a:ea typeface="Aptos" panose="020B0004020202020204" pitchFamily="34" charset="0"/>
                <a:cs typeface="Times New Roman" panose="02020603050405020304" pitchFamily="18" charset="0"/>
              </a:rPr>
              <a:t>Samen een overzicht maken van inkomsten, uitgaven en eventuele schulden</a:t>
            </a:r>
          </a:p>
          <a:p>
            <a:pPr lvl="0">
              <a:lnSpc>
                <a:spcPct val="115000"/>
              </a:lnSpc>
              <a:spcAft>
                <a:spcPts val="800"/>
              </a:spcAft>
              <a:buSzPts val="1000"/>
              <a:tabLst>
                <a:tab pos="457200" algn="l"/>
              </a:tabLst>
            </a:pPr>
            <a:r>
              <a:rPr lang="nl-NL" sz="1600" kern="100" dirty="0">
                <a:latin typeface="Nexa Extra Light" panose="00000200000000000000" pitchFamily="2" charset="0"/>
                <a:ea typeface="Aptos" panose="020B0004020202020204" pitchFamily="34" charset="0"/>
                <a:cs typeface="Times New Roman" panose="02020603050405020304" pitchFamily="18" charset="0"/>
              </a:rPr>
              <a:t>- Samen kijken hoe (kleine) schulden opgelost of voorkomen kunnen worden </a:t>
            </a:r>
          </a:p>
          <a:p>
            <a:pPr lvl="0">
              <a:lnSpc>
                <a:spcPct val="115000"/>
              </a:lnSpc>
              <a:spcAft>
                <a:spcPts val="800"/>
              </a:spcAft>
              <a:buSzPts val="1000"/>
              <a:tabLst>
                <a:tab pos="457200" algn="l"/>
              </a:tabLst>
            </a:pPr>
            <a:r>
              <a:rPr lang="nl-NL" sz="1600" kern="100" dirty="0">
                <a:latin typeface="Nexa Extra Light" panose="00000200000000000000" pitchFamily="2" charset="0"/>
                <a:ea typeface="Aptos" panose="020B0004020202020204" pitchFamily="34" charset="0"/>
                <a:cs typeface="Times New Roman" panose="02020603050405020304" pitchFamily="18" charset="0"/>
              </a:rPr>
              <a:t>- I</a:t>
            </a:r>
            <a:r>
              <a:rPr lang="nl-NL" sz="1600" kern="100" dirty="0">
                <a:effectLst/>
                <a:latin typeface="Nexa Extra Light" panose="00000200000000000000" pitchFamily="2" charset="0"/>
                <a:ea typeface="Aptos" panose="020B0004020202020204" pitchFamily="34" charset="0"/>
                <a:cs typeface="Times New Roman" panose="02020603050405020304" pitchFamily="18" charset="0"/>
              </a:rPr>
              <a:t>nformatie geven over minimaregelingen/toeslagen</a:t>
            </a:r>
          </a:p>
          <a:p>
            <a:pPr lvl="0">
              <a:lnSpc>
                <a:spcPct val="115000"/>
              </a:lnSpc>
              <a:spcAft>
                <a:spcPts val="800"/>
              </a:spcAft>
              <a:buSzPts val="1000"/>
              <a:tabLst>
                <a:tab pos="457200" algn="l"/>
              </a:tabLst>
            </a:pPr>
            <a:endParaRPr lang="nl-NL" sz="1800" kern="100" dirty="0">
              <a:effectLst/>
              <a:latin typeface="Nexa Extra Light" panose="00000200000000000000" pitchFamily="2" charset="0"/>
              <a:ea typeface="Aptos" panose="020B0004020202020204" pitchFamily="34" charset="0"/>
              <a:cs typeface="Times New Roman" panose="02020603050405020304" pitchFamily="18" charset="0"/>
            </a:endParaRPr>
          </a:p>
          <a:p>
            <a:pPr lvl="0">
              <a:lnSpc>
                <a:spcPct val="115000"/>
              </a:lnSpc>
              <a:spcAft>
                <a:spcPts val="800"/>
              </a:spcAft>
              <a:buSzPts val="1000"/>
              <a:tabLst>
                <a:tab pos="457200" algn="l"/>
              </a:tabLst>
            </a:pPr>
            <a:endParaRPr lang="nl-NL" kern="100" dirty="0">
              <a:latin typeface="Nexa Extra Light" panose="00000200000000000000" pitchFamily="2"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endParaRPr lang="nl-NL"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95318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B71C2-097B-9E50-3D5D-DD62A578F29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DF0B547-8603-DA98-A1BE-33ED8EF4473D}"/>
              </a:ext>
            </a:extLst>
          </p:cNvPr>
          <p:cNvSpPr/>
          <p:nvPr/>
        </p:nvSpPr>
        <p:spPr>
          <a:xfrm>
            <a:off x="-114568" y="-5194017"/>
            <a:ext cx="19048038" cy="16131205"/>
          </a:xfrm>
          <a:custGeom>
            <a:avLst/>
            <a:gdLst/>
            <a:ahLst/>
            <a:cxnLst/>
            <a:rect l="l" t="t" r="r" b="b"/>
            <a:pathLst>
              <a:path w="19048038" h="16131205">
                <a:moveTo>
                  <a:pt x="0" y="0"/>
                </a:moveTo>
                <a:lnTo>
                  <a:pt x="19048039" y="0"/>
                </a:lnTo>
                <a:lnTo>
                  <a:pt x="19048039" y="16131205"/>
                </a:lnTo>
                <a:lnTo>
                  <a:pt x="0" y="16131205"/>
                </a:lnTo>
                <a:lnTo>
                  <a:pt x="0" y="0"/>
                </a:lnTo>
                <a:close/>
              </a:path>
            </a:pathLst>
          </a:custGeom>
          <a:blipFill>
            <a:blip r:embed="rId2"/>
            <a:stretch>
              <a:fillRect l="-22748" t="-12122" r="-24235" b="-10455"/>
            </a:stretch>
          </a:blipFill>
        </p:spPr>
        <p:txBody>
          <a:bodyPr/>
          <a:lstStyle/>
          <a:p>
            <a:endParaRPr lang="nl-NL"/>
          </a:p>
        </p:txBody>
      </p:sp>
      <p:sp>
        <p:nvSpPr>
          <p:cNvPr id="3" name="Freeform 3">
            <a:extLst>
              <a:ext uri="{FF2B5EF4-FFF2-40B4-BE49-F238E27FC236}">
                <a16:creationId xmlns:a16="http://schemas.microsoft.com/office/drawing/2014/main" id="{FC351BD9-904B-BD56-4044-395B827B6EF4}"/>
              </a:ext>
            </a:extLst>
          </p:cNvPr>
          <p:cNvSpPr/>
          <p:nvPr/>
        </p:nvSpPr>
        <p:spPr>
          <a:xfrm flipH="1">
            <a:off x="17047444" y="1665010"/>
            <a:ext cx="2178106" cy="803919"/>
          </a:xfrm>
          <a:custGeom>
            <a:avLst/>
            <a:gdLst/>
            <a:ahLst/>
            <a:cxnLst/>
            <a:rect l="l" t="t" r="r" b="b"/>
            <a:pathLst>
              <a:path w="2178106" h="803919">
                <a:moveTo>
                  <a:pt x="2178107" y="0"/>
                </a:moveTo>
                <a:lnTo>
                  <a:pt x="0" y="0"/>
                </a:lnTo>
                <a:lnTo>
                  <a:pt x="0" y="803919"/>
                </a:lnTo>
                <a:lnTo>
                  <a:pt x="2178107" y="803919"/>
                </a:lnTo>
                <a:lnTo>
                  <a:pt x="217810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4" name="Freeform 4">
            <a:extLst>
              <a:ext uri="{FF2B5EF4-FFF2-40B4-BE49-F238E27FC236}">
                <a16:creationId xmlns:a16="http://schemas.microsoft.com/office/drawing/2014/main" id="{630B46E1-FFBA-52C9-AC34-CBE579547795}"/>
              </a:ext>
            </a:extLst>
          </p:cNvPr>
          <p:cNvSpPr/>
          <p:nvPr/>
        </p:nvSpPr>
        <p:spPr>
          <a:xfrm>
            <a:off x="15777918" y="469039"/>
            <a:ext cx="2178106" cy="803919"/>
          </a:xfrm>
          <a:custGeom>
            <a:avLst/>
            <a:gdLst/>
            <a:ahLst/>
            <a:cxnLst/>
            <a:rect l="l" t="t" r="r" b="b"/>
            <a:pathLst>
              <a:path w="2178106" h="803919">
                <a:moveTo>
                  <a:pt x="0" y="0"/>
                </a:moveTo>
                <a:lnTo>
                  <a:pt x="2178107" y="0"/>
                </a:lnTo>
                <a:lnTo>
                  <a:pt x="2178107" y="803919"/>
                </a:lnTo>
                <a:lnTo>
                  <a:pt x="0" y="8039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5" name="Freeform 5">
            <a:extLst>
              <a:ext uri="{FF2B5EF4-FFF2-40B4-BE49-F238E27FC236}">
                <a16:creationId xmlns:a16="http://schemas.microsoft.com/office/drawing/2014/main" id="{F873D587-8C47-A4FA-C0CE-129E6546720F}"/>
              </a:ext>
            </a:extLst>
          </p:cNvPr>
          <p:cNvSpPr/>
          <p:nvPr/>
        </p:nvSpPr>
        <p:spPr>
          <a:xfrm>
            <a:off x="643671" y="9616088"/>
            <a:ext cx="390028" cy="390028"/>
          </a:xfrm>
          <a:custGeom>
            <a:avLst/>
            <a:gdLst/>
            <a:ahLst/>
            <a:cxnLst/>
            <a:rect l="l" t="t" r="r" b="b"/>
            <a:pathLst>
              <a:path w="390028" h="390028">
                <a:moveTo>
                  <a:pt x="0" y="0"/>
                </a:moveTo>
                <a:lnTo>
                  <a:pt x="390028" y="0"/>
                </a:lnTo>
                <a:lnTo>
                  <a:pt x="390028" y="390028"/>
                </a:lnTo>
                <a:lnTo>
                  <a:pt x="0" y="3900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NL"/>
          </a:p>
        </p:txBody>
      </p:sp>
      <p:sp>
        <p:nvSpPr>
          <p:cNvPr id="6" name="Freeform 6">
            <a:extLst>
              <a:ext uri="{FF2B5EF4-FFF2-40B4-BE49-F238E27FC236}">
                <a16:creationId xmlns:a16="http://schemas.microsoft.com/office/drawing/2014/main" id="{84AB3854-914C-D59C-6D0D-41FB4E10637F}"/>
              </a:ext>
            </a:extLst>
          </p:cNvPr>
          <p:cNvSpPr/>
          <p:nvPr/>
        </p:nvSpPr>
        <p:spPr>
          <a:xfrm>
            <a:off x="4812427" y="2911253"/>
            <a:ext cx="8575275" cy="6650172"/>
          </a:xfrm>
          <a:custGeom>
            <a:avLst/>
            <a:gdLst/>
            <a:ahLst/>
            <a:cxnLst/>
            <a:rect l="l" t="t" r="r" b="b"/>
            <a:pathLst>
              <a:path w="7865108" h="11633805">
                <a:moveTo>
                  <a:pt x="0" y="0"/>
                </a:moveTo>
                <a:lnTo>
                  <a:pt x="7865108" y="0"/>
                </a:lnTo>
                <a:lnTo>
                  <a:pt x="7865108" y="11633804"/>
                </a:lnTo>
                <a:lnTo>
                  <a:pt x="0" y="116338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a:lnSpc>
                <a:spcPct val="115000"/>
              </a:lnSpc>
              <a:spcAft>
                <a:spcPts val="800"/>
              </a:spcAft>
              <a:buNone/>
            </a:pPr>
            <a:endParaRPr lang="nl-NL" sz="1600" b="1" kern="100" dirty="0">
              <a:effectLst/>
              <a:latin typeface="Segoe UI Emoji" panose="020B0502040204020203" pitchFamily="34" charset="0"/>
              <a:ea typeface="Aptos" panose="020B0004020202020204" pitchFamily="34" charset="0"/>
              <a:cs typeface="Segoe UI Emoji" panose="020B0502040204020203" pitchFamily="34" charset="0"/>
            </a:endParaRPr>
          </a:p>
          <a:p>
            <a:pPr>
              <a:lnSpc>
                <a:spcPct val="115000"/>
              </a:lnSpc>
              <a:spcAft>
                <a:spcPts val="800"/>
              </a:spcAft>
              <a:buNone/>
            </a:pPr>
            <a:r>
              <a:rPr lang="nl-NL" sz="1600" b="1" kern="100" dirty="0">
                <a:effectLst/>
                <a:latin typeface="Nexa Extra Light" panose="00000200000000000000" pitchFamily="2" charset="0"/>
                <a:ea typeface="Aptos" panose="020B0004020202020204" pitchFamily="34" charset="0"/>
                <a:cs typeface="Segoe UI Emoji" panose="020B0502040204020203" pitchFamily="34" charset="0"/>
              </a:rPr>
              <a:t>🛒</a:t>
            </a:r>
            <a:r>
              <a:rPr lang="nl-NL" sz="1600" b="1" kern="100" dirty="0">
                <a:effectLst/>
                <a:latin typeface="Nexa Extra Light" panose="00000200000000000000" pitchFamily="2" charset="0"/>
                <a:ea typeface="Aptos" panose="020B0004020202020204" pitchFamily="34" charset="0"/>
                <a:cs typeface="Times New Roman" panose="02020603050405020304" pitchFamily="18" charset="0"/>
              </a:rPr>
              <a:t> Boodschappen &amp; Dagelijkse Uitgaven</a:t>
            </a:r>
            <a:endParaRPr lang="nl-NL" sz="2400" kern="100" dirty="0">
              <a:effectLst/>
              <a:latin typeface="Nexa Extra Light" panose="00000200000000000000" pitchFamily="2"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nl-NL" sz="1600" b="1" kern="100" dirty="0">
                <a:effectLst/>
                <a:latin typeface="Nexa Extra Light" panose="00000200000000000000" pitchFamily="2" charset="0"/>
                <a:ea typeface="Aptos" panose="020B0004020202020204" pitchFamily="34" charset="0"/>
                <a:cs typeface="Times New Roman" panose="02020603050405020304" pitchFamily="18" charset="0"/>
              </a:rPr>
              <a:t>Maak een boodschappenlijstje</a:t>
            </a:r>
            <a:r>
              <a:rPr lang="nl-NL" sz="1600" kern="100" dirty="0">
                <a:effectLst/>
                <a:latin typeface="Nexa Extra Light" panose="00000200000000000000" pitchFamily="2" charset="0"/>
                <a:ea typeface="Aptos" panose="020B0004020202020204" pitchFamily="34" charset="0"/>
                <a:cs typeface="Times New Roman" panose="02020603050405020304" pitchFamily="18" charset="0"/>
              </a:rPr>
              <a:t>: voorkomt impulsaankopen.</a:t>
            </a:r>
            <a:endParaRPr lang="nl-NL" sz="2400" kern="100" dirty="0">
              <a:effectLst/>
              <a:latin typeface="Nexa Extra Light" panose="00000200000000000000" pitchFamily="2"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nl-NL" sz="1600" b="1" kern="100" dirty="0">
                <a:effectLst/>
                <a:latin typeface="Nexa Extra Light" panose="00000200000000000000" pitchFamily="2" charset="0"/>
                <a:ea typeface="Aptos" panose="020B0004020202020204" pitchFamily="34" charset="0"/>
                <a:cs typeface="Times New Roman" panose="02020603050405020304" pitchFamily="18" charset="0"/>
              </a:rPr>
              <a:t>Koop </a:t>
            </a:r>
            <a:r>
              <a:rPr lang="nl-NL" sz="1600" b="1" kern="100" dirty="0" err="1">
                <a:effectLst/>
                <a:latin typeface="Nexa Extra Light" panose="00000200000000000000" pitchFamily="2" charset="0"/>
                <a:ea typeface="Aptos" panose="020B0004020202020204" pitchFamily="34" charset="0"/>
                <a:cs typeface="Times New Roman" panose="02020603050405020304" pitchFamily="18" charset="0"/>
              </a:rPr>
              <a:t>seizoensproducten</a:t>
            </a:r>
            <a:r>
              <a:rPr lang="nl-NL" sz="1600" kern="100" dirty="0">
                <a:effectLst/>
                <a:latin typeface="Nexa Extra Light" panose="00000200000000000000" pitchFamily="2" charset="0"/>
                <a:ea typeface="Aptos" panose="020B0004020202020204" pitchFamily="34" charset="0"/>
                <a:cs typeface="Times New Roman" panose="02020603050405020304" pitchFamily="18" charset="0"/>
              </a:rPr>
              <a:t>: vaak goedkoper én verser.</a:t>
            </a:r>
            <a:endParaRPr lang="nl-NL" sz="2400" kern="100" dirty="0">
              <a:effectLst/>
              <a:latin typeface="Nexa Extra Light" panose="00000200000000000000" pitchFamily="2"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nl-NL" sz="1600" b="1" kern="100" dirty="0">
                <a:effectLst/>
                <a:latin typeface="Nexa Extra Light" panose="00000200000000000000" pitchFamily="2" charset="0"/>
                <a:ea typeface="Aptos" panose="020B0004020202020204" pitchFamily="34" charset="0"/>
                <a:cs typeface="Times New Roman" panose="02020603050405020304" pitchFamily="18" charset="0"/>
              </a:rPr>
              <a:t>Gebruik aanbiedingen en bonuskaarten</a:t>
            </a:r>
            <a:r>
              <a:rPr lang="nl-NL" sz="1600" kern="100" dirty="0">
                <a:effectLst/>
                <a:latin typeface="Nexa Extra Light" panose="00000200000000000000" pitchFamily="2" charset="0"/>
                <a:ea typeface="Aptos" panose="020B0004020202020204" pitchFamily="34" charset="0"/>
                <a:cs typeface="Times New Roman" panose="02020603050405020304" pitchFamily="18" charset="0"/>
              </a:rPr>
              <a:t> (bijv. Albert Heijn Bonuskaart).</a:t>
            </a:r>
            <a:endParaRPr lang="nl-NL" sz="2400" kern="100" dirty="0">
              <a:effectLst/>
              <a:latin typeface="Nexa Extra Light" panose="00000200000000000000" pitchFamily="2"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nl-NL" sz="1600" b="1" kern="100" dirty="0">
                <a:effectLst/>
                <a:latin typeface="Nexa Extra Light" panose="00000200000000000000" pitchFamily="2" charset="0"/>
                <a:ea typeface="Aptos" panose="020B0004020202020204" pitchFamily="34" charset="0"/>
                <a:cs typeface="Times New Roman" panose="02020603050405020304" pitchFamily="18" charset="0"/>
              </a:rPr>
              <a:t>Doe boodschappen bij discounters</a:t>
            </a:r>
            <a:r>
              <a:rPr lang="nl-NL" sz="1600" kern="100" dirty="0">
                <a:effectLst/>
                <a:latin typeface="Nexa Extra Light" panose="00000200000000000000" pitchFamily="2" charset="0"/>
                <a:ea typeface="Aptos" panose="020B0004020202020204" pitchFamily="34" charset="0"/>
                <a:cs typeface="Times New Roman" panose="02020603050405020304" pitchFamily="18" charset="0"/>
              </a:rPr>
              <a:t> zoals Lidl of Aldi.</a:t>
            </a:r>
            <a:endParaRPr lang="nl-NL" sz="2400" kern="100" dirty="0">
              <a:effectLst/>
              <a:latin typeface="Nexa Extra Light" panose="00000200000000000000" pitchFamily="2"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nl-NL" sz="1600" b="1" kern="100" dirty="0">
                <a:effectLst/>
                <a:latin typeface="Nexa Extra Light" panose="00000200000000000000" pitchFamily="2" charset="0"/>
                <a:ea typeface="Aptos" panose="020B0004020202020204" pitchFamily="34" charset="0"/>
                <a:cs typeface="Times New Roman" panose="02020603050405020304" pitchFamily="18" charset="0"/>
              </a:rPr>
              <a:t>Kook zelf en gebruik restjes</a:t>
            </a:r>
            <a:r>
              <a:rPr lang="nl-NL" sz="1600" kern="100" dirty="0">
                <a:effectLst/>
                <a:latin typeface="Nexa Extra Light" panose="00000200000000000000" pitchFamily="2" charset="0"/>
                <a:ea typeface="Aptos" panose="020B0004020202020204" pitchFamily="34" charset="0"/>
                <a:cs typeface="Times New Roman" panose="02020603050405020304" pitchFamily="18" charset="0"/>
              </a:rPr>
              <a:t>: goedkoper dan kant-en-klaar maaltijden.</a:t>
            </a:r>
            <a:endParaRPr lang="nl-NL" sz="2400" kern="100" dirty="0">
              <a:effectLst/>
              <a:latin typeface="Nexa Extra Light" panose="00000200000000000000" pitchFamily="2"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nl-NL" sz="1600" b="1" kern="100" dirty="0">
                <a:effectLst/>
                <a:latin typeface="Nexa Extra Light" panose="00000200000000000000" pitchFamily="2" charset="0"/>
                <a:ea typeface="Aptos" panose="020B0004020202020204" pitchFamily="34" charset="0"/>
                <a:cs typeface="Times New Roman" panose="02020603050405020304" pitchFamily="18" charset="0"/>
              </a:rPr>
              <a:t>Koop in bulk</a:t>
            </a:r>
            <a:r>
              <a:rPr lang="nl-NL" sz="1600" kern="100" dirty="0">
                <a:effectLst/>
                <a:latin typeface="Nexa Extra Light" panose="00000200000000000000" pitchFamily="2" charset="0"/>
                <a:ea typeface="Aptos" panose="020B0004020202020204" pitchFamily="34" charset="0"/>
                <a:cs typeface="Times New Roman" panose="02020603050405020304" pitchFamily="18" charset="0"/>
              </a:rPr>
              <a:t>: rijst, pasta, toiletpapier – voordeliger op lange termijn.</a:t>
            </a:r>
            <a:endParaRPr lang="nl-NL" sz="2400" kern="100" dirty="0">
              <a:effectLst/>
              <a:latin typeface="Nexa Extra Light" panose="00000200000000000000" pitchFamily="2"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nl-NL" sz="1600" b="1" kern="100" dirty="0">
                <a:effectLst/>
                <a:latin typeface="Nexa Extra Light" panose="00000200000000000000" pitchFamily="2" charset="0"/>
                <a:ea typeface="Aptos" panose="020B0004020202020204" pitchFamily="34" charset="0"/>
                <a:cs typeface="Times New Roman" panose="02020603050405020304" pitchFamily="18" charset="0"/>
              </a:rPr>
              <a:t>Gebruik de vriezer slim</a:t>
            </a:r>
            <a:r>
              <a:rPr lang="nl-NL" sz="1600" kern="100" dirty="0">
                <a:effectLst/>
                <a:latin typeface="Nexa Extra Light" panose="00000200000000000000" pitchFamily="2" charset="0"/>
                <a:ea typeface="Aptos" panose="020B0004020202020204" pitchFamily="34" charset="0"/>
                <a:cs typeface="Times New Roman" panose="02020603050405020304" pitchFamily="18" charset="0"/>
              </a:rPr>
              <a:t>: vries aanbiedingen in voor later gebruik.</a:t>
            </a:r>
          </a:p>
          <a:p>
            <a:pPr lvl="0">
              <a:lnSpc>
                <a:spcPct val="115000"/>
              </a:lnSpc>
              <a:spcAft>
                <a:spcPts val="800"/>
              </a:spcAft>
              <a:buSzPts val="1000"/>
              <a:tabLst>
                <a:tab pos="457200" algn="l"/>
              </a:tabLst>
            </a:pPr>
            <a:endParaRPr lang="nl-NL" sz="2400" kern="100" dirty="0">
              <a:effectLst/>
              <a:latin typeface="Nexa Extra Light" panose="00000200000000000000" pitchFamily="2" charset="0"/>
              <a:ea typeface="Aptos" panose="020B0004020202020204" pitchFamily="34" charset="0"/>
              <a:cs typeface="Times New Roman" panose="02020603050405020304" pitchFamily="18" charset="0"/>
            </a:endParaRPr>
          </a:p>
          <a:p>
            <a:pPr>
              <a:lnSpc>
                <a:spcPct val="115000"/>
              </a:lnSpc>
              <a:spcAft>
                <a:spcPts val="800"/>
              </a:spcAft>
              <a:buNone/>
            </a:pPr>
            <a:r>
              <a:rPr lang="nl-NL" sz="1600" b="1" kern="100" dirty="0">
                <a:effectLst/>
                <a:latin typeface="Nexa Extra Light" panose="00000200000000000000" pitchFamily="2" charset="0"/>
                <a:ea typeface="Aptos" panose="020B0004020202020204" pitchFamily="34" charset="0"/>
                <a:cs typeface="Segoe UI Emoji" panose="020B0502040204020203" pitchFamily="34" charset="0"/>
              </a:rPr>
              <a:t>🏠</a:t>
            </a:r>
            <a:r>
              <a:rPr lang="nl-NL" sz="1600" b="1" kern="100" dirty="0">
                <a:effectLst/>
                <a:latin typeface="Nexa Extra Light" panose="00000200000000000000" pitchFamily="2" charset="0"/>
                <a:ea typeface="Aptos" panose="020B0004020202020204" pitchFamily="34" charset="0"/>
                <a:cs typeface="Times New Roman" panose="02020603050405020304" pitchFamily="18" charset="0"/>
              </a:rPr>
              <a:t> Vaste lasten verlagen</a:t>
            </a:r>
            <a:endParaRPr lang="nl-NL" sz="2400" kern="100" dirty="0">
              <a:effectLst/>
              <a:latin typeface="Nexa Extra Light" panose="00000200000000000000" pitchFamily="2"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nl-NL" sz="1600" b="1" kern="100" dirty="0">
                <a:effectLst/>
                <a:latin typeface="Nexa Extra Light" panose="00000200000000000000" pitchFamily="2" charset="0"/>
                <a:ea typeface="Aptos" panose="020B0004020202020204" pitchFamily="34" charset="0"/>
                <a:cs typeface="Times New Roman" panose="02020603050405020304" pitchFamily="18" charset="0"/>
              </a:rPr>
              <a:t>Vergelijk energiecontracten</a:t>
            </a:r>
            <a:r>
              <a:rPr lang="nl-NL" sz="1600" kern="100" dirty="0">
                <a:effectLst/>
                <a:latin typeface="Nexa Extra Light" panose="00000200000000000000" pitchFamily="2" charset="0"/>
                <a:ea typeface="Aptos" panose="020B0004020202020204" pitchFamily="34" charset="0"/>
                <a:cs typeface="Times New Roman" panose="02020603050405020304" pitchFamily="18" charset="0"/>
              </a:rPr>
              <a:t> jaarlijks.</a:t>
            </a:r>
            <a:endParaRPr lang="nl-NL" sz="2400" kern="100" dirty="0">
              <a:effectLst/>
              <a:latin typeface="Nexa Extra Light" panose="00000200000000000000" pitchFamily="2"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nl-NL" sz="1600" b="1" kern="100" dirty="0">
                <a:effectLst/>
                <a:latin typeface="Nexa Extra Light" panose="00000200000000000000" pitchFamily="2" charset="0"/>
                <a:ea typeface="Aptos" panose="020B0004020202020204" pitchFamily="34" charset="0"/>
                <a:cs typeface="Times New Roman" panose="02020603050405020304" pitchFamily="18" charset="0"/>
              </a:rPr>
              <a:t>Gebruik </a:t>
            </a:r>
            <a:r>
              <a:rPr lang="nl-NL" sz="1600" b="1" kern="100" dirty="0" err="1">
                <a:effectLst/>
                <a:latin typeface="Nexa Extra Light" panose="00000200000000000000" pitchFamily="2" charset="0"/>
                <a:ea typeface="Aptos" panose="020B0004020202020204" pitchFamily="34" charset="0"/>
                <a:cs typeface="Times New Roman" panose="02020603050405020304" pitchFamily="18" charset="0"/>
              </a:rPr>
              <a:t>LED-verlichting</a:t>
            </a:r>
            <a:r>
              <a:rPr lang="nl-NL" sz="1600" b="1" kern="100" dirty="0">
                <a:effectLst/>
                <a:latin typeface="Nexa Extra Light" panose="00000200000000000000" pitchFamily="2" charset="0"/>
                <a:ea typeface="Aptos" panose="020B0004020202020204" pitchFamily="34" charset="0"/>
                <a:cs typeface="Times New Roman" panose="02020603050405020304" pitchFamily="18" charset="0"/>
              </a:rPr>
              <a:t> en zet de thermostaat lager</a:t>
            </a:r>
            <a:r>
              <a:rPr lang="nl-NL" sz="1600" kern="100" dirty="0">
                <a:effectLst/>
                <a:latin typeface="Nexa Extra Light" panose="00000200000000000000" pitchFamily="2" charset="0"/>
                <a:ea typeface="Aptos" panose="020B0004020202020204" pitchFamily="34" charset="0"/>
                <a:cs typeface="Times New Roman" panose="02020603050405020304" pitchFamily="18" charset="0"/>
              </a:rPr>
              <a:t>.</a:t>
            </a:r>
            <a:endParaRPr lang="nl-NL" sz="2400" kern="100" dirty="0">
              <a:effectLst/>
              <a:latin typeface="Nexa Extra Light" panose="00000200000000000000" pitchFamily="2"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nl-NL" sz="1600" b="1" kern="100" dirty="0">
                <a:effectLst/>
                <a:latin typeface="Nexa Extra Light" panose="00000200000000000000" pitchFamily="2" charset="0"/>
                <a:ea typeface="Aptos" panose="020B0004020202020204" pitchFamily="34" charset="0"/>
                <a:cs typeface="Times New Roman" panose="02020603050405020304" pitchFamily="18" charset="0"/>
              </a:rPr>
              <a:t>Controleer verzekeringen op dubbele dekkingen</a:t>
            </a:r>
            <a:r>
              <a:rPr lang="nl-NL" sz="1600" kern="100" dirty="0">
                <a:effectLst/>
                <a:latin typeface="Nexa Extra Light" panose="00000200000000000000" pitchFamily="2" charset="0"/>
                <a:ea typeface="Aptos" panose="020B0004020202020204" pitchFamily="34" charset="0"/>
                <a:cs typeface="Times New Roman" panose="02020603050405020304" pitchFamily="18" charset="0"/>
              </a:rPr>
              <a:t>.</a:t>
            </a:r>
            <a:endParaRPr lang="nl-NL" sz="2400" kern="100" dirty="0">
              <a:effectLst/>
              <a:latin typeface="Nexa Extra Light" panose="00000200000000000000" pitchFamily="2"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nl-NL" sz="1600" b="1" kern="100" dirty="0">
                <a:effectLst/>
                <a:latin typeface="Nexa Extra Light" panose="00000200000000000000" pitchFamily="2" charset="0"/>
                <a:ea typeface="Aptos" panose="020B0004020202020204" pitchFamily="34" charset="0"/>
                <a:cs typeface="Times New Roman" panose="02020603050405020304" pitchFamily="18" charset="0"/>
              </a:rPr>
              <a:t>Zeg overbodige abonnementen op</a:t>
            </a:r>
            <a:r>
              <a:rPr lang="nl-NL" sz="1600" kern="100" dirty="0">
                <a:effectLst/>
                <a:latin typeface="Nexa Extra Light" panose="00000200000000000000" pitchFamily="2" charset="0"/>
                <a:ea typeface="Aptos" panose="020B0004020202020204" pitchFamily="34" charset="0"/>
                <a:cs typeface="Times New Roman" panose="02020603050405020304" pitchFamily="18" charset="0"/>
              </a:rPr>
              <a:t> (kranten, loterijen, etc.).</a:t>
            </a:r>
            <a:endParaRPr lang="nl-NL" sz="2400" kern="100" dirty="0">
              <a:effectLst/>
              <a:latin typeface="Nexa Extra Light" panose="00000200000000000000" pitchFamily="2"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nl-NL" sz="1600" b="1" kern="100" dirty="0">
                <a:effectLst/>
                <a:latin typeface="Nexa Extra Light" panose="00000200000000000000" pitchFamily="2" charset="0"/>
                <a:ea typeface="Aptos" panose="020B0004020202020204" pitchFamily="34" charset="0"/>
                <a:cs typeface="Times New Roman" panose="02020603050405020304" pitchFamily="18" charset="0"/>
              </a:rPr>
              <a:t>Vraag hulp bij overstappen van zorgverzekering</a:t>
            </a:r>
            <a:r>
              <a:rPr lang="nl-NL" sz="1600" kern="100" dirty="0">
                <a:effectLst/>
                <a:latin typeface="Nexa Extra Light" panose="00000200000000000000" pitchFamily="2" charset="0"/>
                <a:ea typeface="Aptos" panose="020B0004020202020204" pitchFamily="34" charset="0"/>
                <a:cs typeface="Times New Roman" panose="02020603050405020304" pitchFamily="18" charset="0"/>
              </a:rPr>
              <a:t> (vaak voordeliger).</a:t>
            </a:r>
            <a:endParaRPr lang="nl-NL" sz="2400" kern="100" dirty="0">
              <a:effectLst/>
              <a:latin typeface="Nexa Extra Light" panose="00000200000000000000" pitchFamily="2" charset="0"/>
              <a:ea typeface="Aptos" panose="020B0004020202020204" pitchFamily="34" charset="0"/>
              <a:cs typeface="Times New Roman" panose="02020603050405020304" pitchFamily="18" charset="0"/>
            </a:endParaRPr>
          </a:p>
        </p:txBody>
      </p:sp>
      <p:sp>
        <p:nvSpPr>
          <p:cNvPr id="7" name="Freeform 7">
            <a:extLst>
              <a:ext uri="{FF2B5EF4-FFF2-40B4-BE49-F238E27FC236}">
                <a16:creationId xmlns:a16="http://schemas.microsoft.com/office/drawing/2014/main" id="{7A5CD8F6-2B7C-8FD2-4CEC-4E30B7952F47}"/>
              </a:ext>
            </a:extLst>
          </p:cNvPr>
          <p:cNvSpPr/>
          <p:nvPr/>
        </p:nvSpPr>
        <p:spPr>
          <a:xfrm>
            <a:off x="4812427" y="1593179"/>
            <a:ext cx="8802392" cy="1648448"/>
          </a:xfrm>
          <a:custGeom>
            <a:avLst/>
            <a:gdLst/>
            <a:ahLst/>
            <a:cxnLst/>
            <a:rect l="l" t="t" r="r" b="b"/>
            <a:pathLst>
              <a:path w="8802392" h="1648448">
                <a:moveTo>
                  <a:pt x="0" y="0"/>
                </a:moveTo>
                <a:lnTo>
                  <a:pt x="8802392" y="0"/>
                </a:lnTo>
                <a:lnTo>
                  <a:pt x="8802392" y="1648448"/>
                </a:lnTo>
                <a:lnTo>
                  <a:pt x="0" y="1648448"/>
                </a:lnTo>
                <a:lnTo>
                  <a:pt x="0" y="0"/>
                </a:lnTo>
                <a:close/>
              </a:path>
            </a:pathLst>
          </a:custGeom>
          <a:blipFill>
            <a:blip r:embed="rId9">
              <a:alphaModFix amt="1999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nl-NL"/>
          </a:p>
        </p:txBody>
      </p:sp>
      <p:sp>
        <p:nvSpPr>
          <p:cNvPr id="8" name="Freeform 8">
            <a:extLst>
              <a:ext uri="{FF2B5EF4-FFF2-40B4-BE49-F238E27FC236}">
                <a16:creationId xmlns:a16="http://schemas.microsoft.com/office/drawing/2014/main" id="{D2097402-9F8F-2510-1C92-F7BDCA2E355B}"/>
              </a:ext>
            </a:extLst>
          </p:cNvPr>
          <p:cNvSpPr/>
          <p:nvPr/>
        </p:nvSpPr>
        <p:spPr>
          <a:xfrm>
            <a:off x="4673181" y="1665011"/>
            <a:ext cx="8802392" cy="1246242"/>
          </a:xfrm>
          <a:custGeom>
            <a:avLst/>
            <a:gdLst/>
            <a:ahLst/>
            <a:cxnLst/>
            <a:rect l="l" t="t" r="r" b="b"/>
            <a:pathLst>
              <a:path w="8802392" h="1648448">
                <a:moveTo>
                  <a:pt x="0" y="0"/>
                </a:moveTo>
                <a:lnTo>
                  <a:pt x="8802392" y="0"/>
                </a:lnTo>
                <a:lnTo>
                  <a:pt x="8802392" y="1648448"/>
                </a:lnTo>
                <a:lnTo>
                  <a:pt x="0" y="1648448"/>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nl-NL"/>
          </a:p>
        </p:txBody>
      </p:sp>
      <p:sp>
        <p:nvSpPr>
          <p:cNvPr id="9" name="Freeform 9">
            <a:extLst>
              <a:ext uri="{FF2B5EF4-FFF2-40B4-BE49-F238E27FC236}">
                <a16:creationId xmlns:a16="http://schemas.microsoft.com/office/drawing/2014/main" id="{85646593-DE09-5D1A-A6DE-1C9E37457974}"/>
              </a:ext>
            </a:extLst>
          </p:cNvPr>
          <p:cNvSpPr/>
          <p:nvPr/>
        </p:nvSpPr>
        <p:spPr>
          <a:xfrm rot="194599">
            <a:off x="-1245698" y="8986827"/>
            <a:ext cx="19790998" cy="2619397"/>
          </a:xfrm>
          <a:custGeom>
            <a:avLst/>
            <a:gdLst/>
            <a:ahLst/>
            <a:cxnLst/>
            <a:rect l="l" t="t" r="r" b="b"/>
            <a:pathLst>
              <a:path w="19790998" h="2619397">
                <a:moveTo>
                  <a:pt x="0" y="0"/>
                </a:moveTo>
                <a:lnTo>
                  <a:pt x="19790998" y="0"/>
                </a:lnTo>
                <a:lnTo>
                  <a:pt x="19790998" y="2619396"/>
                </a:lnTo>
                <a:lnTo>
                  <a:pt x="0" y="261939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nl-NL"/>
          </a:p>
        </p:txBody>
      </p:sp>
      <p:sp>
        <p:nvSpPr>
          <p:cNvPr id="10" name="Freeform 10">
            <a:extLst>
              <a:ext uri="{FF2B5EF4-FFF2-40B4-BE49-F238E27FC236}">
                <a16:creationId xmlns:a16="http://schemas.microsoft.com/office/drawing/2014/main" id="{BB426B8E-998A-3A0E-D77D-FFF0B86420E5}"/>
              </a:ext>
            </a:extLst>
          </p:cNvPr>
          <p:cNvSpPr/>
          <p:nvPr/>
        </p:nvSpPr>
        <p:spPr>
          <a:xfrm>
            <a:off x="481535" y="9561425"/>
            <a:ext cx="495722" cy="499353"/>
          </a:xfrm>
          <a:custGeom>
            <a:avLst/>
            <a:gdLst/>
            <a:ahLst/>
            <a:cxnLst/>
            <a:rect l="l" t="t" r="r" b="b"/>
            <a:pathLst>
              <a:path w="495722" h="499353">
                <a:moveTo>
                  <a:pt x="0" y="0"/>
                </a:moveTo>
                <a:lnTo>
                  <a:pt x="495722" y="0"/>
                </a:lnTo>
                <a:lnTo>
                  <a:pt x="495722" y="499354"/>
                </a:lnTo>
                <a:lnTo>
                  <a:pt x="0" y="499354"/>
                </a:lnTo>
                <a:lnTo>
                  <a:pt x="0" y="0"/>
                </a:lnTo>
                <a:close/>
              </a:path>
            </a:pathLst>
          </a:custGeom>
          <a:blipFill>
            <a:blip r:embed="rId15"/>
            <a:stretch>
              <a:fillRect/>
            </a:stretch>
          </a:blipFill>
        </p:spPr>
        <p:txBody>
          <a:bodyPr/>
          <a:lstStyle/>
          <a:p>
            <a:endParaRPr lang="nl-NL"/>
          </a:p>
        </p:txBody>
      </p:sp>
      <p:sp>
        <p:nvSpPr>
          <p:cNvPr id="11" name="TextBox 11">
            <a:extLst>
              <a:ext uri="{FF2B5EF4-FFF2-40B4-BE49-F238E27FC236}">
                <a16:creationId xmlns:a16="http://schemas.microsoft.com/office/drawing/2014/main" id="{E1A17C22-2E31-9DF7-13BE-09951B5D5D70}"/>
              </a:ext>
            </a:extLst>
          </p:cNvPr>
          <p:cNvSpPr txBox="1"/>
          <p:nvPr/>
        </p:nvSpPr>
        <p:spPr>
          <a:xfrm>
            <a:off x="1168389" y="9655388"/>
            <a:ext cx="1996526" cy="292768"/>
          </a:xfrm>
          <a:prstGeom prst="rect">
            <a:avLst/>
          </a:prstGeom>
        </p:spPr>
        <p:txBody>
          <a:bodyPr lIns="0" tIns="0" rIns="0" bIns="0" rtlCol="0" anchor="t">
            <a:spAutoFit/>
          </a:bodyPr>
          <a:lstStyle/>
          <a:p>
            <a:pPr algn="l">
              <a:lnSpc>
                <a:spcPts val="2478"/>
              </a:lnSpc>
            </a:pPr>
            <a:r>
              <a:rPr lang="en-US" sz="1770">
                <a:solidFill>
                  <a:srgbClr val="FFFFFF"/>
                </a:solidFill>
                <a:latin typeface="Baloo"/>
                <a:ea typeface="Baloo"/>
                <a:cs typeface="Baloo"/>
                <a:sym typeface="Baloo"/>
              </a:rPr>
              <a:t>www.synthese.nl</a:t>
            </a:r>
          </a:p>
        </p:txBody>
      </p:sp>
      <p:sp>
        <p:nvSpPr>
          <p:cNvPr id="12" name="TextBox 12">
            <a:extLst>
              <a:ext uri="{FF2B5EF4-FFF2-40B4-BE49-F238E27FC236}">
                <a16:creationId xmlns:a16="http://schemas.microsoft.com/office/drawing/2014/main" id="{D3337624-9439-01D5-6E06-C6968CBD544F}"/>
              </a:ext>
            </a:extLst>
          </p:cNvPr>
          <p:cNvSpPr txBox="1"/>
          <p:nvPr/>
        </p:nvSpPr>
        <p:spPr>
          <a:xfrm>
            <a:off x="6151370" y="1846630"/>
            <a:ext cx="6124505" cy="668966"/>
          </a:xfrm>
          <a:prstGeom prst="rect">
            <a:avLst/>
          </a:prstGeom>
        </p:spPr>
        <p:txBody>
          <a:bodyPr lIns="0" tIns="0" rIns="0" bIns="0" rtlCol="0" anchor="t">
            <a:spAutoFit/>
          </a:bodyPr>
          <a:lstStyle/>
          <a:p>
            <a:pPr algn="ctr">
              <a:lnSpc>
                <a:spcPts val="5600"/>
              </a:lnSpc>
              <a:spcBef>
                <a:spcPct val="0"/>
              </a:spcBef>
            </a:pPr>
            <a:r>
              <a:rPr lang="en-US" sz="3600" dirty="0">
                <a:solidFill>
                  <a:srgbClr val="FFFFFF"/>
                </a:solidFill>
                <a:latin typeface="Nexa 2"/>
                <a:ea typeface="Nexa 2"/>
                <a:cs typeface="Nexa 2"/>
                <a:sym typeface="Nexa 2"/>
              </a:rPr>
              <a:t>Tips </a:t>
            </a:r>
            <a:r>
              <a:rPr lang="en-US" sz="3600" dirty="0" err="1">
                <a:solidFill>
                  <a:srgbClr val="FFFFFF"/>
                </a:solidFill>
                <a:latin typeface="Nexa 2"/>
                <a:ea typeface="Nexa 2"/>
                <a:cs typeface="Nexa 2"/>
                <a:sym typeface="Nexa 2"/>
              </a:rPr>
              <a:t>voor</a:t>
            </a:r>
            <a:r>
              <a:rPr lang="en-US" sz="3600" dirty="0">
                <a:solidFill>
                  <a:srgbClr val="FFFFFF"/>
                </a:solidFill>
                <a:latin typeface="Nexa 2"/>
                <a:ea typeface="Nexa 2"/>
                <a:cs typeface="Nexa 2"/>
                <a:sym typeface="Nexa 2"/>
              </a:rPr>
              <a:t> </a:t>
            </a:r>
            <a:r>
              <a:rPr lang="en-US" sz="3600" dirty="0" err="1">
                <a:solidFill>
                  <a:srgbClr val="FFFFFF"/>
                </a:solidFill>
                <a:latin typeface="Nexa 2"/>
                <a:ea typeface="Nexa 2"/>
                <a:cs typeface="Nexa 2"/>
                <a:sym typeface="Nexa 2"/>
              </a:rPr>
              <a:t>besparen</a:t>
            </a:r>
            <a:endParaRPr lang="en-US" sz="3600" dirty="0">
              <a:solidFill>
                <a:srgbClr val="FFFFFF"/>
              </a:solidFill>
              <a:latin typeface="Nexa 2"/>
              <a:ea typeface="Nexa 2"/>
              <a:cs typeface="Nexa 2"/>
              <a:sym typeface="Nexa 2"/>
            </a:endParaRPr>
          </a:p>
        </p:txBody>
      </p:sp>
      <p:sp>
        <p:nvSpPr>
          <p:cNvPr id="13" name="TextBox 13">
            <a:extLst>
              <a:ext uri="{FF2B5EF4-FFF2-40B4-BE49-F238E27FC236}">
                <a16:creationId xmlns:a16="http://schemas.microsoft.com/office/drawing/2014/main" id="{8D2EF460-8433-2A1C-3AA7-607A5C8C2A61}"/>
              </a:ext>
            </a:extLst>
          </p:cNvPr>
          <p:cNvSpPr txBox="1"/>
          <p:nvPr/>
        </p:nvSpPr>
        <p:spPr>
          <a:xfrm>
            <a:off x="4274478" y="3883650"/>
            <a:ext cx="10190384" cy="945323"/>
          </a:xfrm>
          <a:prstGeom prst="rect">
            <a:avLst/>
          </a:prstGeom>
        </p:spPr>
        <p:txBody>
          <a:bodyPr lIns="0" tIns="0" rIns="0" bIns="0" rtlCol="0" anchor="t">
            <a:spAutoFit/>
          </a:bodyPr>
          <a:lstStyle/>
          <a:p>
            <a:pPr algn="l">
              <a:lnSpc>
                <a:spcPts val="4200"/>
              </a:lnSpc>
            </a:pPr>
            <a:endParaRPr lang="en-US" sz="3000" b="1" dirty="0">
              <a:solidFill>
                <a:srgbClr val="000000"/>
              </a:solidFill>
              <a:latin typeface="Nexa 3 Bold"/>
              <a:ea typeface="Nexa 3 Bold"/>
              <a:cs typeface="Nexa 3 Bold"/>
              <a:sym typeface="Nexa 3 Bold"/>
            </a:endParaRPr>
          </a:p>
          <a:p>
            <a:pPr algn="l">
              <a:lnSpc>
                <a:spcPts val="3079"/>
              </a:lnSpc>
            </a:pPr>
            <a:endParaRPr lang="en-US" sz="3000" b="1" dirty="0">
              <a:solidFill>
                <a:srgbClr val="000000"/>
              </a:solidFill>
              <a:latin typeface="Nexa 3 Bold"/>
              <a:ea typeface="Nexa 3 Bold"/>
              <a:cs typeface="Nexa 3 Bold"/>
              <a:sym typeface="Nexa 3 Bold"/>
            </a:endParaRPr>
          </a:p>
        </p:txBody>
      </p:sp>
      <p:sp>
        <p:nvSpPr>
          <p:cNvPr id="14" name="Freeform 14">
            <a:extLst>
              <a:ext uri="{FF2B5EF4-FFF2-40B4-BE49-F238E27FC236}">
                <a16:creationId xmlns:a16="http://schemas.microsoft.com/office/drawing/2014/main" id="{6CA2FA04-50CD-E1BE-AC65-61A17487BADD}"/>
              </a:ext>
            </a:extLst>
          </p:cNvPr>
          <p:cNvSpPr/>
          <p:nvPr/>
        </p:nvSpPr>
        <p:spPr>
          <a:xfrm>
            <a:off x="443435" y="332525"/>
            <a:ext cx="1739684" cy="538474"/>
          </a:xfrm>
          <a:custGeom>
            <a:avLst/>
            <a:gdLst/>
            <a:ahLst/>
            <a:cxnLst/>
            <a:rect l="l" t="t" r="r" b="b"/>
            <a:pathLst>
              <a:path w="1739684" h="538474">
                <a:moveTo>
                  <a:pt x="0" y="0"/>
                </a:moveTo>
                <a:lnTo>
                  <a:pt x="1739684" y="0"/>
                </a:lnTo>
                <a:lnTo>
                  <a:pt x="1739684" y="538473"/>
                </a:lnTo>
                <a:lnTo>
                  <a:pt x="0" y="53847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nl-NL"/>
          </a:p>
        </p:txBody>
      </p:sp>
    </p:spTree>
    <p:extLst>
      <p:ext uri="{BB962C8B-B14F-4D97-AF65-F5344CB8AC3E}">
        <p14:creationId xmlns:p14="http://schemas.microsoft.com/office/powerpoint/2010/main" val="2308736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8BA94-920F-BAA1-D1CB-95BA92CD78B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31DCB9B-F717-73E7-79F5-AF45E9BDAFD4}"/>
              </a:ext>
            </a:extLst>
          </p:cNvPr>
          <p:cNvSpPr/>
          <p:nvPr/>
        </p:nvSpPr>
        <p:spPr>
          <a:xfrm>
            <a:off x="-114568" y="-5194017"/>
            <a:ext cx="19048038" cy="16131205"/>
          </a:xfrm>
          <a:custGeom>
            <a:avLst/>
            <a:gdLst/>
            <a:ahLst/>
            <a:cxnLst/>
            <a:rect l="l" t="t" r="r" b="b"/>
            <a:pathLst>
              <a:path w="19048038" h="16131205">
                <a:moveTo>
                  <a:pt x="0" y="0"/>
                </a:moveTo>
                <a:lnTo>
                  <a:pt x="19048039" y="0"/>
                </a:lnTo>
                <a:lnTo>
                  <a:pt x="19048039" y="16131205"/>
                </a:lnTo>
                <a:lnTo>
                  <a:pt x="0" y="16131205"/>
                </a:lnTo>
                <a:lnTo>
                  <a:pt x="0" y="0"/>
                </a:lnTo>
                <a:close/>
              </a:path>
            </a:pathLst>
          </a:custGeom>
          <a:blipFill>
            <a:blip r:embed="rId2"/>
            <a:stretch>
              <a:fillRect l="-22748" t="-12122" r="-24235" b="-10455"/>
            </a:stretch>
          </a:blipFill>
        </p:spPr>
        <p:txBody>
          <a:bodyPr/>
          <a:lstStyle/>
          <a:p>
            <a:endParaRPr lang="nl-NL"/>
          </a:p>
        </p:txBody>
      </p:sp>
      <p:sp>
        <p:nvSpPr>
          <p:cNvPr id="3" name="Freeform 3">
            <a:extLst>
              <a:ext uri="{FF2B5EF4-FFF2-40B4-BE49-F238E27FC236}">
                <a16:creationId xmlns:a16="http://schemas.microsoft.com/office/drawing/2014/main" id="{BB925B76-C0EF-31D7-FE2C-58581B166B72}"/>
              </a:ext>
            </a:extLst>
          </p:cNvPr>
          <p:cNvSpPr/>
          <p:nvPr/>
        </p:nvSpPr>
        <p:spPr>
          <a:xfrm flipH="1">
            <a:off x="17047444" y="1665010"/>
            <a:ext cx="2178106" cy="803919"/>
          </a:xfrm>
          <a:custGeom>
            <a:avLst/>
            <a:gdLst/>
            <a:ahLst/>
            <a:cxnLst/>
            <a:rect l="l" t="t" r="r" b="b"/>
            <a:pathLst>
              <a:path w="2178106" h="803919">
                <a:moveTo>
                  <a:pt x="2178107" y="0"/>
                </a:moveTo>
                <a:lnTo>
                  <a:pt x="0" y="0"/>
                </a:lnTo>
                <a:lnTo>
                  <a:pt x="0" y="803919"/>
                </a:lnTo>
                <a:lnTo>
                  <a:pt x="2178107" y="803919"/>
                </a:lnTo>
                <a:lnTo>
                  <a:pt x="217810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4" name="Freeform 4">
            <a:extLst>
              <a:ext uri="{FF2B5EF4-FFF2-40B4-BE49-F238E27FC236}">
                <a16:creationId xmlns:a16="http://schemas.microsoft.com/office/drawing/2014/main" id="{655A40CE-A93A-8ED9-3A20-D72D8EC97D78}"/>
              </a:ext>
            </a:extLst>
          </p:cNvPr>
          <p:cNvSpPr/>
          <p:nvPr/>
        </p:nvSpPr>
        <p:spPr>
          <a:xfrm>
            <a:off x="15777918" y="469039"/>
            <a:ext cx="2178106" cy="803919"/>
          </a:xfrm>
          <a:custGeom>
            <a:avLst/>
            <a:gdLst/>
            <a:ahLst/>
            <a:cxnLst/>
            <a:rect l="l" t="t" r="r" b="b"/>
            <a:pathLst>
              <a:path w="2178106" h="803919">
                <a:moveTo>
                  <a:pt x="0" y="0"/>
                </a:moveTo>
                <a:lnTo>
                  <a:pt x="2178107" y="0"/>
                </a:lnTo>
                <a:lnTo>
                  <a:pt x="2178107" y="803919"/>
                </a:lnTo>
                <a:lnTo>
                  <a:pt x="0" y="8039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5" name="Freeform 5">
            <a:extLst>
              <a:ext uri="{FF2B5EF4-FFF2-40B4-BE49-F238E27FC236}">
                <a16:creationId xmlns:a16="http://schemas.microsoft.com/office/drawing/2014/main" id="{33792F13-B819-5339-9A78-A2C210CC55EF}"/>
              </a:ext>
            </a:extLst>
          </p:cNvPr>
          <p:cNvSpPr/>
          <p:nvPr/>
        </p:nvSpPr>
        <p:spPr>
          <a:xfrm>
            <a:off x="643671" y="9616088"/>
            <a:ext cx="390028" cy="390028"/>
          </a:xfrm>
          <a:custGeom>
            <a:avLst/>
            <a:gdLst/>
            <a:ahLst/>
            <a:cxnLst/>
            <a:rect l="l" t="t" r="r" b="b"/>
            <a:pathLst>
              <a:path w="390028" h="390028">
                <a:moveTo>
                  <a:pt x="0" y="0"/>
                </a:moveTo>
                <a:lnTo>
                  <a:pt x="390028" y="0"/>
                </a:lnTo>
                <a:lnTo>
                  <a:pt x="390028" y="390028"/>
                </a:lnTo>
                <a:lnTo>
                  <a:pt x="0" y="3900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NL"/>
          </a:p>
        </p:txBody>
      </p:sp>
      <p:sp>
        <p:nvSpPr>
          <p:cNvPr id="6" name="Freeform 6">
            <a:extLst>
              <a:ext uri="{FF2B5EF4-FFF2-40B4-BE49-F238E27FC236}">
                <a16:creationId xmlns:a16="http://schemas.microsoft.com/office/drawing/2014/main" id="{829C36F8-E147-A70E-ADF9-9A8DE59BA7D7}"/>
              </a:ext>
            </a:extLst>
          </p:cNvPr>
          <p:cNvSpPr/>
          <p:nvPr/>
        </p:nvSpPr>
        <p:spPr>
          <a:xfrm>
            <a:off x="4812427" y="2983086"/>
            <a:ext cx="8575275" cy="6373882"/>
          </a:xfrm>
          <a:custGeom>
            <a:avLst/>
            <a:gdLst/>
            <a:ahLst/>
            <a:cxnLst/>
            <a:rect l="l" t="t" r="r" b="b"/>
            <a:pathLst>
              <a:path w="7865108" h="11633805">
                <a:moveTo>
                  <a:pt x="0" y="0"/>
                </a:moveTo>
                <a:lnTo>
                  <a:pt x="7865108" y="0"/>
                </a:lnTo>
                <a:lnTo>
                  <a:pt x="7865108" y="11633804"/>
                </a:lnTo>
                <a:lnTo>
                  <a:pt x="0" y="116338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a:lnSpc>
                <a:spcPct val="115000"/>
              </a:lnSpc>
              <a:spcAft>
                <a:spcPts val="800"/>
              </a:spcAft>
              <a:buNone/>
            </a:pPr>
            <a:endParaRPr lang="nl-NL" sz="1400" b="1" kern="100" dirty="0">
              <a:effectLst/>
              <a:latin typeface="Nexa Extra Light" panose="00000200000000000000" pitchFamily="2" charset="0"/>
              <a:ea typeface="Aptos" panose="020B0004020202020204" pitchFamily="34" charset="0"/>
              <a:cs typeface="Segoe UI Emoji" panose="020B0502040204020203" pitchFamily="34" charset="0"/>
            </a:endParaRPr>
          </a:p>
          <a:p>
            <a:pPr>
              <a:lnSpc>
                <a:spcPct val="115000"/>
              </a:lnSpc>
              <a:spcAft>
                <a:spcPts val="800"/>
              </a:spcAft>
              <a:buNone/>
            </a:pPr>
            <a:r>
              <a:rPr lang="nl-NL" sz="1400" b="1" kern="100" dirty="0">
                <a:effectLst/>
                <a:latin typeface="Nexa Extra Light" panose="00000200000000000000" pitchFamily="2" charset="0"/>
                <a:ea typeface="Aptos" panose="020B0004020202020204" pitchFamily="34" charset="0"/>
                <a:cs typeface="Segoe UI Emoji" panose="020B0502040204020203" pitchFamily="34" charset="0"/>
              </a:rPr>
              <a:t>🎟️</a:t>
            </a:r>
            <a:r>
              <a:rPr lang="nl-NL" sz="1400" b="1" kern="100" dirty="0">
                <a:effectLst/>
                <a:latin typeface="Nexa Extra Light" panose="00000200000000000000" pitchFamily="2" charset="0"/>
                <a:ea typeface="Aptos" panose="020B0004020202020204" pitchFamily="34" charset="0"/>
                <a:cs typeface="Times New Roman" panose="02020603050405020304" pitchFamily="18" charset="0"/>
              </a:rPr>
              <a:t> Seniorenkortingen – Speciaal voor 65+ en 75+</a:t>
            </a:r>
            <a:endParaRPr lang="nl-NL" sz="1400" kern="100" dirty="0">
              <a:effectLst/>
              <a:latin typeface="Nexa Extra Light" panose="00000200000000000000" pitchFamily="2"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nl-NL" sz="1400" b="1" kern="100" dirty="0">
                <a:effectLst/>
                <a:latin typeface="Nexa Extra Light" panose="00000200000000000000" pitchFamily="2" charset="0"/>
                <a:ea typeface="Aptos" panose="020B0004020202020204" pitchFamily="34" charset="0"/>
                <a:cs typeface="Times New Roman" panose="02020603050405020304" pitchFamily="18" charset="0"/>
              </a:rPr>
              <a:t>Openbaar vervoer</a:t>
            </a:r>
            <a:r>
              <a:rPr lang="nl-NL" sz="1400" kern="100" dirty="0">
                <a:effectLst/>
                <a:latin typeface="Nexa Extra Light" panose="00000200000000000000" pitchFamily="2" charset="0"/>
                <a:ea typeface="Aptos" panose="020B0004020202020204" pitchFamily="34" charset="0"/>
                <a:cs typeface="Times New Roman" panose="02020603050405020304" pitchFamily="18" charset="0"/>
              </a:rPr>
              <a:t>: 65+ krijgt standaard </a:t>
            </a:r>
            <a:r>
              <a:rPr lang="nl-NL" sz="1400" b="1" kern="100" dirty="0">
                <a:effectLst/>
                <a:latin typeface="Nexa Extra Light" panose="00000200000000000000" pitchFamily="2" charset="0"/>
                <a:ea typeface="Aptos" panose="020B0004020202020204" pitchFamily="34" charset="0"/>
                <a:cs typeface="Times New Roman" panose="02020603050405020304" pitchFamily="18" charset="0"/>
              </a:rPr>
              <a:t>34% korting</a:t>
            </a:r>
            <a:r>
              <a:rPr lang="nl-NL" sz="1400" kern="100" dirty="0">
                <a:effectLst/>
                <a:latin typeface="Nexa Extra Light" panose="00000200000000000000" pitchFamily="2" charset="0"/>
                <a:ea typeface="Aptos" panose="020B0004020202020204" pitchFamily="34" charset="0"/>
                <a:cs typeface="Times New Roman" panose="02020603050405020304" pitchFamily="18" charset="0"/>
              </a:rPr>
              <a:t> op bus, tram en metro met een persoonlijke OV-chipkaart. In sommige gemeenten (zoals Den Haag met de Ooievaarspas) is reizen zelfs </a:t>
            </a:r>
            <a:r>
              <a:rPr lang="nl-NL" sz="1400" b="1" kern="100" dirty="0">
                <a:effectLst/>
                <a:latin typeface="Nexa Extra Light" panose="00000200000000000000" pitchFamily="2" charset="0"/>
                <a:ea typeface="Aptos" panose="020B0004020202020204" pitchFamily="34" charset="0"/>
                <a:cs typeface="Times New Roman" panose="02020603050405020304" pitchFamily="18" charset="0"/>
              </a:rPr>
              <a:t>gratis</a:t>
            </a:r>
            <a:r>
              <a:rPr lang="nl-NL" sz="1400" kern="100" dirty="0">
                <a:effectLst/>
                <a:latin typeface="Nexa Extra Light" panose="00000200000000000000" pitchFamily="2" charset="0"/>
                <a:ea typeface="Aptos" panose="020B0004020202020204" pitchFamily="34" charset="0"/>
                <a:cs typeface="Times New Roman" panose="02020603050405020304" pitchFamily="18" charset="0"/>
              </a:rPr>
              <a:t> voor ouderen met een laag inkomen. </a:t>
            </a:r>
            <a:r>
              <a:rPr lang="nl-NL" sz="1400" u="sng" kern="100" dirty="0">
                <a:solidFill>
                  <a:srgbClr val="467886"/>
                </a:solidFill>
                <a:effectLst/>
                <a:latin typeface="Nexa Extra Light" panose="00000200000000000000" pitchFamily="2" charset="0"/>
                <a:ea typeface="Aptos" panose="020B0004020202020204" pitchFamily="34" charset="0"/>
                <a:cs typeface="Times New Roman" panose="02020603050405020304" pitchFamily="18" charset="0"/>
                <a:hlinkClick r:id="rId9"/>
              </a:rPr>
              <a:t>[www.maxvandaag.nl]</a:t>
            </a:r>
            <a:endParaRPr lang="nl-NL" sz="1400" kern="100" dirty="0">
              <a:effectLst/>
              <a:latin typeface="Nexa Extra Light" panose="00000200000000000000" pitchFamily="2"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nl-NL" sz="1400" b="1" kern="100" dirty="0">
                <a:effectLst/>
                <a:latin typeface="Nexa Extra Light" panose="00000200000000000000" pitchFamily="2" charset="0"/>
                <a:ea typeface="Aptos" panose="020B0004020202020204" pitchFamily="34" charset="0"/>
                <a:cs typeface="Times New Roman" panose="02020603050405020304" pitchFamily="18" charset="0"/>
              </a:rPr>
              <a:t>NS-kortingen</a:t>
            </a:r>
            <a:r>
              <a:rPr lang="nl-NL" sz="1400" kern="100" dirty="0">
                <a:effectLst/>
                <a:latin typeface="Nexa Extra Light" panose="00000200000000000000" pitchFamily="2" charset="0"/>
                <a:ea typeface="Aptos" panose="020B0004020202020204" pitchFamily="34" charset="0"/>
                <a:cs typeface="Times New Roman" panose="02020603050405020304" pitchFamily="18" charset="0"/>
              </a:rPr>
              <a:t>: speciale tarieven voor 65+ op treinreizen, ook internationaal. </a:t>
            </a:r>
            <a:r>
              <a:rPr lang="nl-NL" sz="1400" u="sng" kern="100" dirty="0">
                <a:solidFill>
                  <a:srgbClr val="467886"/>
                </a:solidFill>
                <a:effectLst/>
                <a:latin typeface="Nexa Extra Light" panose="00000200000000000000" pitchFamily="2" charset="0"/>
                <a:ea typeface="Aptos" panose="020B0004020202020204" pitchFamily="34" charset="0"/>
                <a:cs typeface="Times New Roman" panose="02020603050405020304" pitchFamily="18" charset="0"/>
                <a:hlinkClick r:id="rId10"/>
              </a:rPr>
              <a:t>[www.zilverschild.nl]</a:t>
            </a:r>
            <a:endParaRPr lang="nl-NL" sz="1400" kern="100" dirty="0">
              <a:effectLst/>
              <a:latin typeface="Nexa Extra Light" panose="00000200000000000000" pitchFamily="2"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nl-NL" sz="1400" b="1" kern="100" dirty="0">
                <a:effectLst/>
                <a:latin typeface="Nexa Extra Light" panose="00000200000000000000" pitchFamily="2" charset="0"/>
                <a:ea typeface="Aptos" panose="020B0004020202020204" pitchFamily="34" charset="0"/>
                <a:cs typeface="Times New Roman" panose="02020603050405020304" pitchFamily="18" charset="0"/>
              </a:rPr>
              <a:t>Belastingvoordeel</a:t>
            </a:r>
            <a:r>
              <a:rPr lang="nl-NL" sz="1400" kern="100" dirty="0">
                <a:effectLst/>
                <a:latin typeface="Nexa Extra Light" panose="00000200000000000000" pitchFamily="2" charset="0"/>
                <a:ea typeface="Aptos" panose="020B0004020202020204" pitchFamily="34" charset="0"/>
                <a:cs typeface="Times New Roman" panose="02020603050405020304" pitchFamily="18" charset="0"/>
              </a:rPr>
              <a:t>: </a:t>
            </a:r>
          </a:p>
          <a:p>
            <a:pPr marL="742950" lvl="1" indent="-285750">
              <a:lnSpc>
                <a:spcPct val="115000"/>
              </a:lnSpc>
              <a:spcAft>
                <a:spcPts val="800"/>
              </a:spcAft>
              <a:buSzPts val="1000"/>
              <a:buFont typeface="Courier New" panose="02070309020205020404" pitchFamily="49" charset="0"/>
              <a:buChar char="o"/>
              <a:tabLst>
                <a:tab pos="914400" algn="l"/>
              </a:tabLst>
            </a:pPr>
            <a:r>
              <a:rPr lang="nl-NL" sz="1400" b="1" kern="100" dirty="0">
                <a:effectLst/>
                <a:latin typeface="Nexa Extra Light" panose="00000200000000000000" pitchFamily="2" charset="0"/>
                <a:ea typeface="Aptos" panose="020B0004020202020204" pitchFamily="34" charset="0"/>
                <a:cs typeface="Times New Roman" panose="02020603050405020304" pitchFamily="18" charset="0"/>
              </a:rPr>
              <a:t>Ouderenkorting</a:t>
            </a:r>
            <a:r>
              <a:rPr lang="nl-NL" sz="1400" kern="100" dirty="0">
                <a:effectLst/>
                <a:latin typeface="Nexa Extra Light" panose="00000200000000000000" pitchFamily="2" charset="0"/>
                <a:ea typeface="Aptos" panose="020B0004020202020204" pitchFamily="34" charset="0"/>
                <a:cs typeface="Times New Roman" panose="02020603050405020304" pitchFamily="18" charset="0"/>
              </a:rPr>
              <a:t>: tot </a:t>
            </a:r>
            <a:r>
              <a:rPr lang="nl-NL" sz="1400" b="1" kern="100" dirty="0">
                <a:effectLst/>
                <a:latin typeface="Nexa Extra Light" panose="00000200000000000000" pitchFamily="2" charset="0"/>
                <a:ea typeface="Aptos" panose="020B0004020202020204" pitchFamily="34" charset="0"/>
                <a:cs typeface="Times New Roman" panose="02020603050405020304" pitchFamily="18" charset="0"/>
              </a:rPr>
              <a:t>€2.035</a:t>
            </a:r>
            <a:r>
              <a:rPr lang="nl-NL" sz="1400" kern="100" dirty="0">
                <a:effectLst/>
                <a:latin typeface="Nexa Extra Light" panose="00000200000000000000" pitchFamily="2" charset="0"/>
                <a:ea typeface="Aptos" panose="020B0004020202020204" pitchFamily="34" charset="0"/>
                <a:cs typeface="Times New Roman" panose="02020603050405020304" pitchFamily="18" charset="0"/>
              </a:rPr>
              <a:t> per jaar bij een inkomen onder €45.308. </a:t>
            </a:r>
            <a:r>
              <a:rPr lang="nl-NL" sz="1400" u="sng" kern="100" dirty="0">
                <a:solidFill>
                  <a:srgbClr val="467886"/>
                </a:solidFill>
                <a:effectLst/>
                <a:latin typeface="Nexa Extra Light" panose="00000200000000000000" pitchFamily="2" charset="0"/>
                <a:ea typeface="Aptos" panose="020B0004020202020204" pitchFamily="34" charset="0"/>
                <a:cs typeface="Times New Roman" panose="02020603050405020304" pitchFamily="18" charset="0"/>
                <a:hlinkClick r:id="rId11"/>
              </a:rPr>
              <a:t>[bieb.knab.nl]</a:t>
            </a:r>
            <a:endParaRPr lang="nl-NL" sz="1400" kern="100" dirty="0">
              <a:effectLst/>
              <a:latin typeface="Nexa Extra Light" panose="00000200000000000000" pitchFamily="2" charset="0"/>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nl-NL" sz="1400" b="1" kern="100" dirty="0" err="1">
                <a:effectLst/>
                <a:latin typeface="Nexa Extra Light" panose="00000200000000000000" pitchFamily="2" charset="0"/>
                <a:ea typeface="Aptos" panose="020B0004020202020204" pitchFamily="34" charset="0"/>
                <a:cs typeface="Times New Roman" panose="02020603050405020304" pitchFamily="18" charset="0"/>
              </a:rPr>
              <a:t>Alleenstaandeouderenkorting</a:t>
            </a:r>
            <a:r>
              <a:rPr lang="nl-NL" sz="1400" kern="100" dirty="0">
                <a:effectLst/>
                <a:latin typeface="Nexa Extra Light" panose="00000200000000000000" pitchFamily="2" charset="0"/>
                <a:ea typeface="Aptos" panose="020B0004020202020204" pitchFamily="34" charset="0"/>
                <a:cs typeface="Times New Roman" panose="02020603050405020304" pitchFamily="18" charset="0"/>
              </a:rPr>
              <a:t>: extra </a:t>
            </a:r>
            <a:r>
              <a:rPr lang="nl-NL" sz="1400" b="1" kern="100" dirty="0">
                <a:effectLst/>
                <a:latin typeface="Nexa Extra Light" panose="00000200000000000000" pitchFamily="2" charset="0"/>
                <a:ea typeface="Aptos" panose="020B0004020202020204" pitchFamily="34" charset="0"/>
                <a:cs typeface="Times New Roman" panose="02020603050405020304" pitchFamily="18" charset="0"/>
              </a:rPr>
              <a:t>€531</a:t>
            </a:r>
            <a:r>
              <a:rPr lang="nl-NL" sz="1400" kern="100" dirty="0">
                <a:effectLst/>
                <a:latin typeface="Nexa Extra Light" panose="00000200000000000000" pitchFamily="2" charset="0"/>
                <a:ea typeface="Aptos" panose="020B0004020202020204" pitchFamily="34" charset="0"/>
                <a:cs typeface="Times New Roman" panose="02020603050405020304" pitchFamily="18" charset="0"/>
              </a:rPr>
              <a:t> in 2025 voor alleenstaande AOW’ers. </a:t>
            </a:r>
            <a:r>
              <a:rPr lang="nl-NL" sz="1400" u="sng" kern="100" dirty="0">
                <a:solidFill>
                  <a:srgbClr val="467886"/>
                </a:solidFill>
                <a:effectLst/>
                <a:latin typeface="Nexa Extra Light" panose="00000200000000000000" pitchFamily="2" charset="0"/>
                <a:ea typeface="Aptos" panose="020B0004020202020204" pitchFamily="34" charset="0"/>
                <a:cs typeface="Times New Roman" panose="02020603050405020304" pitchFamily="18" charset="0"/>
                <a:hlinkClick r:id="rId12"/>
              </a:rPr>
              <a:t>[www.aow.nu]</a:t>
            </a:r>
            <a:endParaRPr lang="nl-NL" sz="1400" kern="100" dirty="0">
              <a:effectLst/>
              <a:latin typeface="Nexa Extra Light" panose="00000200000000000000" pitchFamily="2"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nl-NL" sz="1400" b="1" kern="100" dirty="0">
                <a:effectLst/>
                <a:latin typeface="Nexa Extra Light" panose="00000200000000000000" pitchFamily="2" charset="0"/>
                <a:ea typeface="Aptos" panose="020B0004020202020204" pitchFamily="34" charset="0"/>
                <a:cs typeface="Times New Roman" panose="02020603050405020304" pitchFamily="18" charset="0"/>
              </a:rPr>
              <a:t>Kortingen op uitjes</a:t>
            </a:r>
            <a:r>
              <a:rPr lang="nl-NL" sz="1400" kern="100" dirty="0">
                <a:effectLst/>
                <a:latin typeface="Nexa Extra Light" panose="00000200000000000000" pitchFamily="2" charset="0"/>
                <a:ea typeface="Aptos" panose="020B0004020202020204" pitchFamily="34" charset="0"/>
                <a:cs typeface="Times New Roman" panose="02020603050405020304" pitchFamily="18" charset="0"/>
              </a:rPr>
              <a:t>: </a:t>
            </a:r>
          </a:p>
          <a:p>
            <a:pPr marL="742950" lvl="1" indent="-285750">
              <a:lnSpc>
                <a:spcPct val="115000"/>
              </a:lnSpc>
              <a:spcAft>
                <a:spcPts val="800"/>
              </a:spcAft>
              <a:buSzPts val="1000"/>
              <a:buFont typeface="Courier New" panose="02070309020205020404" pitchFamily="49" charset="0"/>
              <a:buChar char="o"/>
              <a:tabLst>
                <a:tab pos="914400" algn="l"/>
              </a:tabLst>
            </a:pPr>
            <a:r>
              <a:rPr lang="nl-NL" sz="1400" kern="100" dirty="0">
                <a:effectLst/>
                <a:latin typeface="Nexa Extra Light" panose="00000200000000000000" pitchFamily="2" charset="0"/>
                <a:ea typeface="Aptos" panose="020B0004020202020204" pitchFamily="34" charset="0"/>
                <a:cs typeface="Times New Roman" panose="02020603050405020304" pitchFamily="18" charset="0"/>
              </a:rPr>
              <a:t>Veel </a:t>
            </a:r>
            <a:r>
              <a:rPr lang="nl-NL" sz="1400" b="1" kern="100" dirty="0">
                <a:effectLst/>
                <a:latin typeface="Nexa Extra Light" panose="00000200000000000000" pitchFamily="2" charset="0"/>
                <a:ea typeface="Aptos" panose="020B0004020202020204" pitchFamily="34" charset="0"/>
                <a:cs typeface="Times New Roman" panose="02020603050405020304" pitchFamily="18" charset="0"/>
              </a:rPr>
              <a:t>musea, theaters, dierentuinen en vakantieparken</a:t>
            </a:r>
            <a:r>
              <a:rPr lang="nl-NL" sz="1400" kern="100" dirty="0">
                <a:effectLst/>
                <a:latin typeface="Nexa Extra Light" panose="00000200000000000000" pitchFamily="2" charset="0"/>
                <a:ea typeface="Aptos" panose="020B0004020202020204" pitchFamily="34" charset="0"/>
                <a:cs typeface="Times New Roman" panose="02020603050405020304" pitchFamily="18" charset="0"/>
              </a:rPr>
              <a:t> bieden seniorentarieven.</a:t>
            </a:r>
          </a:p>
          <a:p>
            <a:pPr marL="742950" lvl="1" indent="-285750">
              <a:lnSpc>
                <a:spcPct val="115000"/>
              </a:lnSpc>
              <a:spcAft>
                <a:spcPts val="800"/>
              </a:spcAft>
              <a:buSzPts val="1000"/>
              <a:buFont typeface="Courier New" panose="02070309020205020404" pitchFamily="49" charset="0"/>
              <a:buChar char="o"/>
              <a:tabLst>
                <a:tab pos="914400" algn="l"/>
              </a:tabLst>
            </a:pPr>
            <a:r>
              <a:rPr lang="nl-NL" sz="1400" b="1" kern="100" dirty="0">
                <a:effectLst/>
                <a:latin typeface="Nexa Extra Light" panose="00000200000000000000" pitchFamily="2" charset="0"/>
                <a:ea typeface="Aptos" panose="020B0004020202020204" pitchFamily="34" charset="0"/>
                <a:cs typeface="Times New Roman" panose="02020603050405020304" pitchFamily="18" charset="0"/>
              </a:rPr>
              <a:t>50Plus filmavonden</a:t>
            </a:r>
            <a:r>
              <a:rPr lang="nl-NL" sz="1400" kern="100" dirty="0">
                <a:effectLst/>
                <a:latin typeface="Nexa Extra Light" panose="00000200000000000000" pitchFamily="2" charset="0"/>
                <a:ea typeface="Aptos" panose="020B0004020202020204" pitchFamily="34" charset="0"/>
                <a:cs typeface="Times New Roman" panose="02020603050405020304" pitchFamily="18" charset="0"/>
              </a:rPr>
              <a:t> in bioscopen.</a:t>
            </a:r>
          </a:p>
          <a:p>
            <a:pPr marL="342900" lvl="0" indent="-342900">
              <a:lnSpc>
                <a:spcPct val="115000"/>
              </a:lnSpc>
              <a:spcAft>
                <a:spcPts val="800"/>
              </a:spcAft>
              <a:buSzPts val="1000"/>
              <a:buFont typeface="Symbol" panose="05050102010706020507" pitchFamily="18" charset="2"/>
              <a:buChar char=""/>
              <a:tabLst>
                <a:tab pos="457200" algn="l"/>
              </a:tabLst>
            </a:pPr>
            <a:r>
              <a:rPr lang="nl-NL" sz="1400" b="1" kern="100" dirty="0">
                <a:effectLst/>
                <a:latin typeface="Nexa Extra Light" panose="00000200000000000000" pitchFamily="2" charset="0"/>
                <a:ea typeface="Aptos" panose="020B0004020202020204" pitchFamily="34" charset="0"/>
                <a:cs typeface="Times New Roman" panose="02020603050405020304" pitchFamily="18" charset="0"/>
              </a:rPr>
              <a:t>Gemeentelijke regelingen</a:t>
            </a:r>
            <a:r>
              <a:rPr lang="nl-NL" sz="1400" kern="100" dirty="0">
                <a:effectLst/>
                <a:latin typeface="Nexa Extra Light" panose="00000200000000000000" pitchFamily="2" charset="0"/>
                <a:ea typeface="Aptos" panose="020B0004020202020204" pitchFamily="34" charset="0"/>
                <a:cs typeface="Times New Roman" panose="02020603050405020304" pitchFamily="18" charset="0"/>
              </a:rPr>
              <a:t>: </a:t>
            </a:r>
          </a:p>
          <a:p>
            <a:pPr marL="742950" lvl="1" indent="-285750">
              <a:lnSpc>
                <a:spcPct val="115000"/>
              </a:lnSpc>
              <a:spcAft>
                <a:spcPts val="800"/>
              </a:spcAft>
              <a:buSzPts val="1000"/>
              <a:buFont typeface="Courier New" panose="02070309020205020404" pitchFamily="49" charset="0"/>
              <a:buChar char="o"/>
              <a:tabLst>
                <a:tab pos="914400" algn="l"/>
              </a:tabLst>
            </a:pPr>
            <a:r>
              <a:rPr lang="nl-NL" sz="1400" b="1" kern="100" dirty="0">
                <a:effectLst/>
                <a:latin typeface="Nexa Extra Light" panose="00000200000000000000" pitchFamily="2" charset="0"/>
                <a:ea typeface="Aptos" panose="020B0004020202020204" pitchFamily="34" charset="0"/>
                <a:cs typeface="Times New Roman" panose="02020603050405020304" pitchFamily="18" charset="0"/>
              </a:rPr>
              <a:t>Kwijtschelding gemeentelijke belastingen</a:t>
            </a:r>
            <a:r>
              <a:rPr lang="nl-NL" sz="1400" kern="100" dirty="0">
                <a:effectLst/>
                <a:latin typeface="Nexa Extra Light" panose="00000200000000000000" pitchFamily="2" charset="0"/>
                <a:ea typeface="Aptos" panose="020B0004020202020204" pitchFamily="34" charset="0"/>
                <a:cs typeface="Times New Roman" panose="02020603050405020304" pitchFamily="18" charset="0"/>
              </a:rPr>
              <a:t> bij laag inkomen.</a:t>
            </a:r>
          </a:p>
          <a:p>
            <a:pPr marL="742950" lvl="1" indent="-285750">
              <a:lnSpc>
                <a:spcPct val="115000"/>
              </a:lnSpc>
              <a:spcAft>
                <a:spcPts val="800"/>
              </a:spcAft>
              <a:buSzPts val="1000"/>
              <a:buFont typeface="Courier New" panose="02070309020205020404" pitchFamily="49" charset="0"/>
              <a:buChar char="o"/>
              <a:tabLst>
                <a:tab pos="914400" algn="l"/>
              </a:tabLst>
            </a:pPr>
            <a:r>
              <a:rPr lang="nl-NL" sz="1400" b="1" kern="100" dirty="0">
                <a:effectLst/>
                <a:latin typeface="Nexa Extra Light" panose="00000200000000000000" pitchFamily="2" charset="0"/>
                <a:ea typeface="Aptos" panose="020B0004020202020204" pitchFamily="34" charset="0"/>
                <a:cs typeface="Times New Roman" panose="02020603050405020304" pitchFamily="18" charset="0"/>
              </a:rPr>
              <a:t>Bijzondere bijstand</a:t>
            </a:r>
            <a:r>
              <a:rPr lang="nl-NL" sz="1400" kern="100" dirty="0">
                <a:effectLst/>
                <a:latin typeface="Nexa Extra Light" panose="00000200000000000000" pitchFamily="2" charset="0"/>
                <a:ea typeface="Aptos" panose="020B0004020202020204" pitchFamily="34" charset="0"/>
                <a:cs typeface="Times New Roman" panose="02020603050405020304" pitchFamily="18" charset="0"/>
              </a:rPr>
              <a:t> voor onverwachte kosten.</a:t>
            </a:r>
          </a:p>
          <a:p>
            <a:pPr marL="742950" lvl="1" indent="-285750">
              <a:lnSpc>
                <a:spcPct val="115000"/>
              </a:lnSpc>
              <a:spcAft>
                <a:spcPts val="800"/>
              </a:spcAft>
              <a:buSzPts val="1000"/>
              <a:buFont typeface="Courier New" panose="02070309020205020404" pitchFamily="49" charset="0"/>
              <a:buChar char="o"/>
              <a:tabLst>
                <a:tab pos="914400" algn="l"/>
              </a:tabLst>
            </a:pPr>
            <a:r>
              <a:rPr lang="nl-NL" sz="1400" b="1" kern="100" dirty="0">
                <a:effectLst/>
                <a:latin typeface="Nexa Extra Light" panose="00000200000000000000" pitchFamily="2" charset="0"/>
                <a:ea typeface="Aptos" panose="020B0004020202020204" pitchFamily="34" charset="0"/>
                <a:cs typeface="Times New Roman" panose="02020603050405020304" pitchFamily="18" charset="0"/>
              </a:rPr>
              <a:t>Individuele inkomenstoeslag</a:t>
            </a:r>
            <a:r>
              <a:rPr lang="nl-NL" sz="1400" kern="100" dirty="0">
                <a:effectLst/>
                <a:latin typeface="Nexa Extra Light" panose="00000200000000000000" pitchFamily="2" charset="0"/>
                <a:ea typeface="Aptos" panose="020B0004020202020204" pitchFamily="34" charset="0"/>
                <a:cs typeface="Times New Roman" panose="02020603050405020304" pitchFamily="18" charset="0"/>
              </a:rPr>
              <a:t> bij langdurig laag inkomen. </a:t>
            </a:r>
            <a:r>
              <a:rPr lang="nl-NL" sz="1400" u="sng" kern="100" dirty="0">
                <a:solidFill>
                  <a:srgbClr val="467886"/>
                </a:solidFill>
                <a:effectLst/>
                <a:latin typeface="Nexa Extra Light" panose="00000200000000000000" pitchFamily="2" charset="0"/>
                <a:ea typeface="Aptos" panose="020B0004020202020204" pitchFamily="34" charset="0"/>
                <a:cs typeface="Times New Roman" panose="02020603050405020304" pitchFamily="18" charset="0"/>
                <a:hlinkClick r:id="rId13"/>
              </a:rPr>
              <a:t>[www.rijksoverheid.nl]</a:t>
            </a:r>
            <a:endParaRPr lang="nl-NL" sz="1400" kern="100" dirty="0">
              <a:effectLst/>
              <a:latin typeface="Nexa Extra Light" panose="00000200000000000000" pitchFamily="2" charset="0"/>
              <a:ea typeface="Aptos" panose="020B0004020202020204" pitchFamily="34" charset="0"/>
              <a:cs typeface="Times New Roman" panose="02020603050405020304" pitchFamily="18" charset="0"/>
            </a:endParaRPr>
          </a:p>
          <a:p>
            <a:pPr>
              <a:lnSpc>
                <a:spcPct val="115000"/>
              </a:lnSpc>
              <a:spcAft>
                <a:spcPts val="800"/>
              </a:spcAft>
              <a:buNone/>
            </a:pPr>
            <a:r>
              <a:rPr lang="nl-NL" sz="1400" kern="100" dirty="0">
                <a:effectLst/>
                <a:latin typeface="Nexa Extra Light" panose="00000200000000000000" pitchFamily="2" charset="0"/>
                <a:ea typeface="Aptos" panose="020B0004020202020204" pitchFamily="34" charset="0"/>
                <a:cs typeface="Times New Roman" panose="02020603050405020304" pitchFamily="18" charset="0"/>
              </a:rPr>
              <a:t> </a:t>
            </a:r>
          </a:p>
        </p:txBody>
      </p:sp>
      <p:sp>
        <p:nvSpPr>
          <p:cNvPr id="7" name="Freeform 7">
            <a:extLst>
              <a:ext uri="{FF2B5EF4-FFF2-40B4-BE49-F238E27FC236}">
                <a16:creationId xmlns:a16="http://schemas.microsoft.com/office/drawing/2014/main" id="{31C8341D-769C-F4D0-DECB-4DD0919CAFBB}"/>
              </a:ext>
            </a:extLst>
          </p:cNvPr>
          <p:cNvSpPr/>
          <p:nvPr/>
        </p:nvSpPr>
        <p:spPr>
          <a:xfrm>
            <a:off x="4812427" y="1593179"/>
            <a:ext cx="8802392" cy="1648448"/>
          </a:xfrm>
          <a:custGeom>
            <a:avLst/>
            <a:gdLst/>
            <a:ahLst/>
            <a:cxnLst/>
            <a:rect l="l" t="t" r="r" b="b"/>
            <a:pathLst>
              <a:path w="8802392" h="1648448">
                <a:moveTo>
                  <a:pt x="0" y="0"/>
                </a:moveTo>
                <a:lnTo>
                  <a:pt x="8802392" y="0"/>
                </a:lnTo>
                <a:lnTo>
                  <a:pt x="8802392" y="1648448"/>
                </a:lnTo>
                <a:lnTo>
                  <a:pt x="0" y="1648448"/>
                </a:lnTo>
                <a:lnTo>
                  <a:pt x="0" y="0"/>
                </a:lnTo>
                <a:close/>
              </a:path>
            </a:pathLst>
          </a:custGeom>
          <a:blipFill>
            <a:blip r:embed="rId14">
              <a:alphaModFix amt="19999"/>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nl-NL"/>
          </a:p>
        </p:txBody>
      </p:sp>
      <p:sp>
        <p:nvSpPr>
          <p:cNvPr id="8" name="Freeform 8">
            <a:extLst>
              <a:ext uri="{FF2B5EF4-FFF2-40B4-BE49-F238E27FC236}">
                <a16:creationId xmlns:a16="http://schemas.microsoft.com/office/drawing/2014/main" id="{7F0D2B57-0EF4-A3C7-F1F2-7A9B3E8CCB74}"/>
              </a:ext>
            </a:extLst>
          </p:cNvPr>
          <p:cNvSpPr/>
          <p:nvPr/>
        </p:nvSpPr>
        <p:spPr>
          <a:xfrm>
            <a:off x="4673181" y="1665011"/>
            <a:ext cx="8802392" cy="1246242"/>
          </a:xfrm>
          <a:custGeom>
            <a:avLst/>
            <a:gdLst/>
            <a:ahLst/>
            <a:cxnLst/>
            <a:rect l="l" t="t" r="r" b="b"/>
            <a:pathLst>
              <a:path w="8802392" h="1648448">
                <a:moveTo>
                  <a:pt x="0" y="0"/>
                </a:moveTo>
                <a:lnTo>
                  <a:pt x="8802392" y="0"/>
                </a:lnTo>
                <a:lnTo>
                  <a:pt x="8802392" y="1648448"/>
                </a:lnTo>
                <a:lnTo>
                  <a:pt x="0" y="1648448"/>
                </a:lnTo>
                <a:lnTo>
                  <a:pt x="0" y="0"/>
                </a:lnTo>
                <a:close/>
              </a:path>
            </a:pathLst>
          </a:custGeom>
          <a:blipFill>
            <a:blip r:embed="rId16">
              <a:extLst>
                <a:ext uri="{96DAC541-7B7A-43D3-8B79-37D633B846F1}">
                  <asvg:svgBlip xmlns:asvg="http://schemas.microsoft.com/office/drawing/2016/SVG/main" r:embed="rId17"/>
                </a:ext>
              </a:extLst>
            </a:blip>
            <a:stretch>
              <a:fillRect/>
            </a:stretch>
          </a:blipFill>
          <a:ln cap="sq">
            <a:noFill/>
            <a:prstDash val="solid"/>
            <a:miter/>
          </a:ln>
        </p:spPr>
        <p:txBody>
          <a:bodyPr/>
          <a:lstStyle/>
          <a:p>
            <a:endParaRPr lang="nl-NL"/>
          </a:p>
        </p:txBody>
      </p:sp>
      <p:sp>
        <p:nvSpPr>
          <p:cNvPr id="9" name="Freeform 9">
            <a:extLst>
              <a:ext uri="{FF2B5EF4-FFF2-40B4-BE49-F238E27FC236}">
                <a16:creationId xmlns:a16="http://schemas.microsoft.com/office/drawing/2014/main" id="{EFA1552D-D1B1-AA51-1DF6-A855E39129D0}"/>
              </a:ext>
            </a:extLst>
          </p:cNvPr>
          <p:cNvSpPr/>
          <p:nvPr/>
        </p:nvSpPr>
        <p:spPr>
          <a:xfrm rot="194599">
            <a:off x="-1245698" y="8986827"/>
            <a:ext cx="19790998" cy="2619397"/>
          </a:xfrm>
          <a:custGeom>
            <a:avLst/>
            <a:gdLst/>
            <a:ahLst/>
            <a:cxnLst/>
            <a:rect l="l" t="t" r="r" b="b"/>
            <a:pathLst>
              <a:path w="19790998" h="2619397">
                <a:moveTo>
                  <a:pt x="0" y="0"/>
                </a:moveTo>
                <a:lnTo>
                  <a:pt x="19790998" y="0"/>
                </a:lnTo>
                <a:lnTo>
                  <a:pt x="19790998" y="2619396"/>
                </a:lnTo>
                <a:lnTo>
                  <a:pt x="0" y="261939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nl-NL"/>
          </a:p>
        </p:txBody>
      </p:sp>
      <p:sp>
        <p:nvSpPr>
          <p:cNvPr id="10" name="Freeform 10">
            <a:extLst>
              <a:ext uri="{FF2B5EF4-FFF2-40B4-BE49-F238E27FC236}">
                <a16:creationId xmlns:a16="http://schemas.microsoft.com/office/drawing/2014/main" id="{73F3BF58-EA88-E59D-468E-3F0A426B7717}"/>
              </a:ext>
            </a:extLst>
          </p:cNvPr>
          <p:cNvSpPr/>
          <p:nvPr/>
        </p:nvSpPr>
        <p:spPr>
          <a:xfrm>
            <a:off x="481535" y="9561425"/>
            <a:ext cx="495722" cy="499353"/>
          </a:xfrm>
          <a:custGeom>
            <a:avLst/>
            <a:gdLst/>
            <a:ahLst/>
            <a:cxnLst/>
            <a:rect l="l" t="t" r="r" b="b"/>
            <a:pathLst>
              <a:path w="495722" h="499353">
                <a:moveTo>
                  <a:pt x="0" y="0"/>
                </a:moveTo>
                <a:lnTo>
                  <a:pt x="495722" y="0"/>
                </a:lnTo>
                <a:lnTo>
                  <a:pt x="495722" y="499354"/>
                </a:lnTo>
                <a:lnTo>
                  <a:pt x="0" y="499354"/>
                </a:lnTo>
                <a:lnTo>
                  <a:pt x="0" y="0"/>
                </a:lnTo>
                <a:close/>
              </a:path>
            </a:pathLst>
          </a:custGeom>
          <a:blipFill>
            <a:blip r:embed="rId20"/>
            <a:stretch>
              <a:fillRect/>
            </a:stretch>
          </a:blipFill>
        </p:spPr>
        <p:txBody>
          <a:bodyPr/>
          <a:lstStyle/>
          <a:p>
            <a:endParaRPr lang="nl-NL"/>
          </a:p>
        </p:txBody>
      </p:sp>
      <p:sp>
        <p:nvSpPr>
          <p:cNvPr id="11" name="TextBox 11">
            <a:extLst>
              <a:ext uri="{FF2B5EF4-FFF2-40B4-BE49-F238E27FC236}">
                <a16:creationId xmlns:a16="http://schemas.microsoft.com/office/drawing/2014/main" id="{D75E32D7-BCC2-E281-818D-EE0D98781F31}"/>
              </a:ext>
            </a:extLst>
          </p:cNvPr>
          <p:cNvSpPr txBox="1"/>
          <p:nvPr/>
        </p:nvSpPr>
        <p:spPr>
          <a:xfrm>
            <a:off x="1168389" y="9655388"/>
            <a:ext cx="1996526" cy="292768"/>
          </a:xfrm>
          <a:prstGeom prst="rect">
            <a:avLst/>
          </a:prstGeom>
        </p:spPr>
        <p:txBody>
          <a:bodyPr lIns="0" tIns="0" rIns="0" bIns="0" rtlCol="0" anchor="t">
            <a:spAutoFit/>
          </a:bodyPr>
          <a:lstStyle/>
          <a:p>
            <a:pPr algn="l">
              <a:lnSpc>
                <a:spcPts val="2478"/>
              </a:lnSpc>
            </a:pPr>
            <a:r>
              <a:rPr lang="en-US" sz="1770">
                <a:solidFill>
                  <a:srgbClr val="FFFFFF"/>
                </a:solidFill>
                <a:latin typeface="Baloo"/>
                <a:ea typeface="Baloo"/>
                <a:cs typeface="Baloo"/>
                <a:sym typeface="Baloo"/>
              </a:rPr>
              <a:t>www.synthese.nl</a:t>
            </a:r>
          </a:p>
        </p:txBody>
      </p:sp>
      <p:sp>
        <p:nvSpPr>
          <p:cNvPr id="12" name="TextBox 12">
            <a:extLst>
              <a:ext uri="{FF2B5EF4-FFF2-40B4-BE49-F238E27FC236}">
                <a16:creationId xmlns:a16="http://schemas.microsoft.com/office/drawing/2014/main" id="{E2CC30A0-9891-2A53-C2FF-5CBD212C19E9}"/>
              </a:ext>
            </a:extLst>
          </p:cNvPr>
          <p:cNvSpPr txBox="1"/>
          <p:nvPr/>
        </p:nvSpPr>
        <p:spPr>
          <a:xfrm>
            <a:off x="6151370" y="1846630"/>
            <a:ext cx="6124505" cy="668966"/>
          </a:xfrm>
          <a:prstGeom prst="rect">
            <a:avLst/>
          </a:prstGeom>
        </p:spPr>
        <p:txBody>
          <a:bodyPr lIns="0" tIns="0" rIns="0" bIns="0" rtlCol="0" anchor="t">
            <a:spAutoFit/>
          </a:bodyPr>
          <a:lstStyle/>
          <a:p>
            <a:pPr algn="ctr">
              <a:lnSpc>
                <a:spcPts val="5600"/>
              </a:lnSpc>
              <a:spcBef>
                <a:spcPct val="0"/>
              </a:spcBef>
            </a:pPr>
            <a:r>
              <a:rPr lang="en-US" sz="3600" dirty="0">
                <a:solidFill>
                  <a:srgbClr val="FFFFFF"/>
                </a:solidFill>
                <a:latin typeface="Nexa 2"/>
                <a:ea typeface="Nexa 2"/>
                <a:cs typeface="Nexa 2"/>
                <a:sym typeface="Nexa 2"/>
              </a:rPr>
              <a:t>Tips </a:t>
            </a:r>
            <a:r>
              <a:rPr lang="en-US" sz="3600" dirty="0" err="1">
                <a:solidFill>
                  <a:srgbClr val="FFFFFF"/>
                </a:solidFill>
                <a:latin typeface="Nexa 2"/>
                <a:ea typeface="Nexa 2"/>
                <a:cs typeface="Nexa 2"/>
                <a:sym typeface="Nexa 2"/>
              </a:rPr>
              <a:t>voor</a:t>
            </a:r>
            <a:r>
              <a:rPr lang="en-US" sz="3600" dirty="0">
                <a:solidFill>
                  <a:srgbClr val="FFFFFF"/>
                </a:solidFill>
                <a:latin typeface="Nexa 2"/>
                <a:ea typeface="Nexa 2"/>
                <a:cs typeface="Nexa 2"/>
                <a:sym typeface="Nexa 2"/>
              </a:rPr>
              <a:t> </a:t>
            </a:r>
            <a:r>
              <a:rPr lang="en-US" sz="3600" dirty="0" err="1">
                <a:solidFill>
                  <a:srgbClr val="FFFFFF"/>
                </a:solidFill>
                <a:latin typeface="Nexa 2"/>
                <a:ea typeface="Nexa 2"/>
                <a:cs typeface="Nexa 2"/>
                <a:sym typeface="Nexa 2"/>
              </a:rPr>
              <a:t>besparen</a:t>
            </a:r>
            <a:endParaRPr lang="en-US" sz="3600" dirty="0">
              <a:solidFill>
                <a:srgbClr val="FFFFFF"/>
              </a:solidFill>
              <a:latin typeface="Nexa 2"/>
              <a:ea typeface="Nexa 2"/>
              <a:cs typeface="Nexa 2"/>
              <a:sym typeface="Nexa 2"/>
            </a:endParaRPr>
          </a:p>
        </p:txBody>
      </p:sp>
      <p:sp>
        <p:nvSpPr>
          <p:cNvPr id="13" name="TextBox 13">
            <a:extLst>
              <a:ext uri="{FF2B5EF4-FFF2-40B4-BE49-F238E27FC236}">
                <a16:creationId xmlns:a16="http://schemas.microsoft.com/office/drawing/2014/main" id="{4486A772-00EE-C664-C8A8-3495D04D7689}"/>
              </a:ext>
            </a:extLst>
          </p:cNvPr>
          <p:cNvSpPr txBox="1"/>
          <p:nvPr/>
        </p:nvSpPr>
        <p:spPr>
          <a:xfrm>
            <a:off x="4274478" y="3883650"/>
            <a:ext cx="10190384" cy="945323"/>
          </a:xfrm>
          <a:prstGeom prst="rect">
            <a:avLst/>
          </a:prstGeom>
        </p:spPr>
        <p:txBody>
          <a:bodyPr lIns="0" tIns="0" rIns="0" bIns="0" rtlCol="0" anchor="t">
            <a:spAutoFit/>
          </a:bodyPr>
          <a:lstStyle/>
          <a:p>
            <a:pPr algn="l">
              <a:lnSpc>
                <a:spcPts val="4200"/>
              </a:lnSpc>
            </a:pPr>
            <a:endParaRPr lang="en-US" sz="3000" b="1" dirty="0">
              <a:solidFill>
                <a:srgbClr val="000000"/>
              </a:solidFill>
              <a:latin typeface="Nexa 3 Bold"/>
              <a:ea typeface="Nexa 3 Bold"/>
              <a:cs typeface="Nexa 3 Bold"/>
              <a:sym typeface="Nexa 3 Bold"/>
            </a:endParaRPr>
          </a:p>
          <a:p>
            <a:pPr algn="l">
              <a:lnSpc>
                <a:spcPts val="3079"/>
              </a:lnSpc>
            </a:pPr>
            <a:endParaRPr lang="en-US" sz="3000" b="1" dirty="0">
              <a:solidFill>
                <a:srgbClr val="000000"/>
              </a:solidFill>
              <a:latin typeface="Nexa 3 Bold"/>
              <a:ea typeface="Nexa 3 Bold"/>
              <a:cs typeface="Nexa 3 Bold"/>
              <a:sym typeface="Nexa 3 Bold"/>
            </a:endParaRPr>
          </a:p>
        </p:txBody>
      </p:sp>
      <p:sp>
        <p:nvSpPr>
          <p:cNvPr id="14" name="Freeform 14">
            <a:extLst>
              <a:ext uri="{FF2B5EF4-FFF2-40B4-BE49-F238E27FC236}">
                <a16:creationId xmlns:a16="http://schemas.microsoft.com/office/drawing/2014/main" id="{6E3B8CED-6254-AB7A-5C8A-07C49FEDFA9F}"/>
              </a:ext>
            </a:extLst>
          </p:cNvPr>
          <p:cNvSpPr/>
          <p:nvPr/>
        </p:nvSpPr>
        <p:spPr>
          <a:xfrm>
            <a:off x="443435" y="332525"/>
            <a:ext cx="1739684" cy="538474"/>
          </a:xfrm>
          <a:custGeom>
            <a:avLst/>
            <a:gdLst/>
            <a:ahLst/>
            <a:cxnLst/>
            <a:rect l="l" t="t" r="r" b="b"/>
            <a:pathLst>
              <a:path w="1739684" h="538474">
                <a:moveTo>
                  <a:pt x="0" y="0"/>
                </a:moveTo>
                <a:lnTo>
                  <a:pt x="1739684" y="0"/>
                </a:lnTo>
                <a:lnTo>
                  <a:pt x="1739684" y="538473"/>
                </a:lnTo>
                <a:lnTo>
                  <a:pt x="0" y="538473"/>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nl-NL"/>
          </a:p>
        </p:txBody>
      </p:sp>
    </p:spTree>
    <p:extLst>
      <p:ext uri="{BB962C8B-B14F-4D97-AF65-F5344CB8AC3E}">
        <p14:creationId xmlns:p14="http://schemas.microsoft.com/office/powerpoint/2010/main" val="421128941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 Synthese" id="{732F6080-5A72-4071-BBC5-C14C037B5FAF}" vid="{3A7560B0-CF04-45D0-917A-7F1AFDFDD2A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52029AF54DBA4795A178EEEC9FAE05" ma:contentTypeVersion="8" ma:contentTypeDescription="Een nieuw document maken." ma:contentTypeScope="" ma:versionID="3a5dd08f64edc515fffe1d7a78a2d13d">
  <xsd:schema xmlns:xsd="http://www.w3.org/2001/XMLSchema" xmlns:xs="http://www.w3.org/2001/XMLSchema" xmlns:p="http://schemas.microsoft.com/office/2006/metadata/properties" xmlns:ns2="0a4a284a-8455-4436-9a21-9489d95a7938" xmlns:ns3="ad91c042-53e3-4089-9e72-c330f78b7ab8" targetNamespace="http://schemas.microsoft.com/office/2006/metadata/properties" ma:root="true" ma:fieldsID="681d665ac75a0b7a1ca33ebe5d16eead" ns2:_="" ns3:_="">
    <xsd:import namespace="0a4a284a-8455-4436-9a21-9489d95a7938"/>
    <xsd:import namespace="ad91c042-53e3-4089-9e72-c330f78b7ab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a284a-8455-4436-9a21-9489d95a79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91c042-53e3-4089-9e72-c330f78b7ab8"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8AE0E0D-DD3F-4C6B-94DC-8F70129B54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a284a-8455-4436-9a21-9489d95a7938"/>
    <ds:schemaRef ds:uri="ad91c042-53e3-4089-9e72-c330f78b7a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09DDE7-56C9-4DDF-9D8B-776ED43F20B1}">
  <ds:schemaRefs>
    <ds:schemaRef ds:uri="http://schemas.microsoft.com/sharepoint/v3/contenttype/forms"/>
  </ds:schemaRefs>
</ds:datastoreItem>
</file>

<file path=customXml/itemProps3.xml><?xml version="1.0" encoding="utf-8"?>
<ds:datastoreItem xmlns:ds="http://schemas.openxmlformats.org/officeDocument/2006/customXml" ds:itemID="{762A52FD-5FE6-4702-AE4D-70FE4B14A6FB}">
  <ds:schemaRefs>
    <ds:schemaRef ds:uri="http://schemas.microsoft.com/office/2006/metadata/properties"/>
    <ds:schemaRef ds:uri="http://www.w3.org/XML/1998/namespace"/>
    <ds:schemaRef ds:uri="ad91c042-53e3-4089-9e72-c330f78b7ab8"/>
    <ds:schemaRef ds:uri="http://purl.org/dc/dcmitype/"/>
    <ds:schemaRef ds:uri="http://schemas.openxmlformats.org/package/2006/metadata/core-properties"/>
    <ds:schemaRef ds:uri="0a4a284a-8455-4436-9a21-9489d95a7938"/>
    <ds:schemaRef ds:uri="http://schemas.microsoft.com/office/2006/documentManagement/types"/>
    <ds:schemaRef ds:uri="http://purl.org/dc/elements/1.1/"/>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Presentatie Synthese</Template>
  <TotalTime>175</TotalTime>
  <Words>1113</Words>
  <Application>Microsoft Office PowerPoint</Application>
  <PresentationFormat>Aangepast</PresentationFormat>
  <Paragraphs>149</Paragraphs>
  <Slides>14</Slides>
  <Notes>0</Notes>
  <HiddenSlides>0</HiddenSlides>
  <MMClips>0</MMClips>
  <ScaleCrop>false</ScaleCrop>
  <HeadingPairs>
    <vt:vector size="6" baseType="variant">
      <vt:variant>
        <vt:lpstr>Gebruikte lettertypen</vt:lpstr>
      </vt:variant>
      <vt:variant>
        <vt:i4>12</vt:i4>
      </vt:variant>
      <vt:variant>
        <vt:lpstr>Thema</vt:lpstr>
      </vt:variant>
      <vt:variant>
        <vt:i4>1</vt:i4>
      </vt:variant>
      <vt:variant>
        <vt:lpstr>Diatitels</vt:lpstr>
      </vt:variant>
      <vt:variant>
        <vt:i4>14</vt:i4>
      </vt:variant>
    </vt:vector>
  </HeadingPairs>
  <TitlesOfParts>
    <vt:vector size="27" baseType="lpstr">
      <vt:lpstr>Baloo</vt:lpstr>
      <vt:lpstr>Calibri</vt:lpstr>
      <vt:lpstr>Segoe UI Emoji</vt:lpstr>
      <vt:lpstr>Nexa 3 Bold</vt:lpstr>
      <vt:lpstr>Nexa Extra Light</vt:lpstr>
      <vt:lpstr>Courier New</vt:lpstr>
      <vt:lpstr>Nexa 2</vt:lpstr>
      <vt:lpstr>Nexa 1</vt:lpstr>
      <vt:lpstr>Arial</vt:lpstr>
      <vt:lpstr>Symbol</vt:lpstr>
      <vt:lpstr>Aptos</vt:lpstr>
      <vt:lpstr>Nexa 3</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Desiree Anderson</dc:creator>
  <cp:lastModifiedBy>Desiree Anderson</cp:lastModifiedBy>
  <cp:revision>2</cp:revision>
  <dcterms:created xsi:type="dcterms:W3CDTF">2025-09-24T14:03:55Z</dcterms:created>
  <dcterms:modified xsi:type="dcterms:W3CDTF">2025-10-17T07:10:00Z</dcterms:modified>
  <dc:identifier>DAGU8XYtGVE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0x0101004D52029AF54DBA4795A178EEEC9FAE05</vt:lpwstr>
  </property>
</Properties>
</file>